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24"/>
  </p:notesMasterIdLst>
  <p:sldIdLst>
    <p:sldId id="256" r:id="rId2"/>
    <p:sldId id="277" r:id="rId3"/>
    <p:sldId id="263" r:id="rId4"/>
    <p:sldId id="274" r:id="rId5"/>
    <p:sldId id="276" r:id="rId6"/>
    <p:sldId id="280" r:id="rId7"/>
    <p:sldId id="281" r:id="rId8"/>
    <p:sldId id="282" r:id="rId9"/>
    <p:sldId id="283" r:id="rId10"/>
    <p:sldId id="284" r:id="rId11"/>
    <p:sldId id="285" r:id="rId12"/>
    <p:sldId id="287" r:id="rId13"/>
    <p:sldId id="261" r:id="rId14"/>
    <p:sldId id="266" r:id="rId15"/>
    <p:sldId id="267" r:id="rId16"/>
    <p:sldId id="268" r:id="rId17"/>
    <p:sldId id="270" r:id="rId18"/>
    <p:sldId id="269" r:id="rId19"/>
    <p:sldId id="271" r:id="rId20"/>
    <p:sldId id="272" r:id="rId21"/>
    <p:sldId id="288" r:id="rId22"/>
    <p:sldId id="26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FDB713"/>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85269" autoAdjust="0"/>
  </p:normalViewPr>
  <p:slideViewPr>
    <p:cSldViewPr snapToGrid="0" snapToObjects="1">
      <p:cViewPr varScale="1">
        <p:scale>
          <a:sx n="62" d="100"/>
          <a:sy n="62" d="100"/>
        </p:scale>
        <p:origin x="16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8BA75-EBDD-4FC6-9C2F-96ECA18B26A2}" type="datetimeFigureOut">
              <a:rPr lang="en-US" smtClean="0"/>
              <a:t>3/19/2019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FFB5D-1D0A-463A-8D2E-E06C6BDB90E8}" type="slidenum">
              <a:rPr lang="en-US" smtClean="0"/>
              <a:t>‹#›</a:t>
            </a:fld>
            <a:endParaRPr lang="en-US" dirty="0"/>
          </a:p>
        </p:txBody>
      </p:sp>
    </p:spTree>
    <p:extLst>
      <p:ext uri="{BB962C8B-B14F-4D97-AF65-F5344CB8AC3E}">
        <p14:creationId xmlns:p14="http://schemas.microsoft.com/office/powerpoint/2010/main" val="150667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importance of being right</a:t>
            </a:r>
            <a:r>
              <a:rPr lang="en-US" baseline="0" dirty="0" smtClean="0"/>
              <a:t> and credible over being first. It is important to share what you know and what you do not know at the time. Loop back to candlestick and railroad activity</a:t>
            </a:r>
          </a:p>
          <a:p>
            <a:endParaRPr lang="en-US" baseline="0" dirty="0" smtClean="0"/>
          </a:p>
          <a:p>
            <a:r>
              <a:rPr lang="en-US" baseline="0" dirty="0" smtClean="0"/>
              <a:t>Example: Fox news during Hurricane Harvey. </a:t>
            </a:r>
            <a:endParaRPr lang="en-US" dirty="0"/>
          </a:p>
        </p:txBody>
      </p:sp>
      <p:sp>
        <p:nvSpPr>
          <p:cNvPr id="4" name="Slide Number Placeholder 3"/>
          <p:cNvSpPr>
            <a:spLocks noGrp="1"/>
          </p:cNvSpPr>
          <p:nvPr>
            <p:ph type="sldNum" sz="quarter" idx="10"/>
          </p:nvPr>
        </p:nvSpPr>
        <p:spPr/>
        <p:txBody>
          <a:bodyPr/>
          <a:lstStyle/>
          <a:p>
            <a:fld id="{267FFB5D-1D0A-463A-8D2E-E06C6BDB90E8}" type="slidenum">
              <a:rPr lang="en-US" smtClean="0"/>
              <a:t>4</a:t>
            </a:fld>
            <a:endParaRPr lang="en-US" dirty="0"/>
          </a:p>
        </p:txBody>
      </p:sp>
    </p:spTree>
    <p:extLst>
      <p:ext uri="{BB962C8B-B14F-4D97-AF65-F5344CB8AC3E}">
        <p14:creationId xmlns:p14="http://schemas.microsoft.com/office/powerpoint/2010/main" val="205337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https://www.youtube.com/watch?v=MTdKa9eWNFw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TONY HAYWARD</a:t>
            </a:r>
            <a:r>
              <a:rPr lang="en-US" baseline="0" dirty="0" smtClean="0"/>
              <a:t> </a:t>
            </a:r>
            <a:br>
              <a:rPr lang="en-US" baseline="0" dirty="0" smtClean="0"/>
            </a:br>
            <a:r>
              <a:rPr lang="en-US" dirty="0" smtClean="0"/>
              <a:t>In the first stages of the crisis, the company went to the press saying that the spill was only to the tune of around 1,000 barrels a day. It turned out the stat was five times the amount, but even then, company spokespeople downplayed the figure. </a:t>
            </a:r>
          </a:p>
          <a:p>
            <a:endParaRPr lang="en-US" dirty="0" smtClean="0"/>
          </a:p>
          <a:p>
            <a:r>
              <a:rPr lang="en-US" dirty="0" smtClean="0"/>
              <a:t>- Knowing the facts and taking time to confirm them is imperative if you’re going to face the press to speak about your crisis. It ensures credibility from the outset. (RIGHT AND CREDIBLE)</a:t>
            </a:r>
          </a:p>
          <a:p>
            <a:endParaRPr lang="en-US" dirty="0" smtClean="0"/>
          </a:p>
          <a:p>
            <a:r>
              <a:rPr lang="en-US" dirty="0" smtClean="0"/>
              <a:t>- The BP chief had remarked “I want my life back,” to several news organizations, including Reuters, in recent days. (LACK OF EMPATHY AND RESPECT)</a:t>
            </a:r>
          </a:p>
          <a:p>
            <a:endParaRPr lang="en-US" dirty="0" smtClean="0"/>
          </a:p>
          <a:p>
            <a:r>
              <a:rPr lang="en-US" dirty="0" smtClean="0"/>
              <a:t>	-“I made a hurtful and thoughtless comment,” Hayward said in a statement. “I apologize, especially to the families of the 11 men who lost their lives in this tragic accident. Those words don’t represent how I feel about </a:t>
            </a:r>
            <a:r>
              <a:rPr lang="en-US" dirty="0" smtClean="0"/>
              <a:t>this</a:t>
            </a:r>
            <a:r>
              <a:rPr lang="en-US" baseline="0" dirty="0" smtClean="0"/>
              <a:t> </a:t>
            </a:r>
            <a:r>
              <a:rPr lang="en-US" dirty="0" smtClean="0"/>
              <a:t>tragedy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67FFB5D-1D0A-463A-8D2E-E06C6BDB90E8}" type="slidenum">
              <a:rPr lang="en-US" smtClean="0"/>
              <a:t>5</a:t>
            </a:fld>
            <a:endParaRPr lang="en-US" dirty="0"/>
          </a:p>
        </p:txBody>
      </p:sp>
    </p:spTree>
    <p:extLst>
      <p:ext uri="{BB962C8B-B14F-4D97-AF65-F5344CB8AC3E}">
        <p14:creationId xmlns:p14="http://schemas.microsoft.com/office/powerpoint/2010/main" val="108113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smtClean="0"/>
              <a:t>For example, we might tell ourselves, “I believe that my house is a safe place.” Before an impending hurricane, however, experts may recommend that we evacuate from an insecure location and take shelter in a building that is stronger and safer. Although the action advised is actually for us to evacuate our house to seek a safer shelter, we can easily misinterpret the recommendation to match our current beliefs. We might say, “My home is strong and safe. I’ve always been secure in my home. When we left last time, the hurricane went north of us anyway. I’ll just stay here.” </a:t>
            </a:r>
          </a:p>
          <a:p>
            <a:endParaRPr lang="en-US"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smtClean="0"/>
              <a:t>Often, reputable experts disagree regarding the level of threat, risks, and appropriate advice. The tendency of experts to offer opposing views leaves many of us with increased uncertainty and fear. We may be more likely to take advice from a trusted source with which we are familiar, even if this source does not have emergency related expertise and provides inaccurate information.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dirty="0"/>
          </a:p>
        </p:txBody>
      </p:sp>
    </p:spTree>
    <p:extLst>
      <p:ext uri="{BB962C8B-B14F-4D97-AF65-F5344CB8AC3E}">
        <p14:creationId xmlns:p14="http://schemas.microsoft.com/office/powerpoint/2010/main" val="28374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indicates that more than 95% of the concerns that will be raised by any stakeholder in a crisis situation can be predicted in advance using these techniques</a:t>
            </a:r>
            <a:endParaRPr lang="en-US" dirty="0"/>
          </a:p>
        </p:txBody>
      </p:sp>
      <p:sp>
        <p:nvSpPr>
          <p:cNvPr id="4" name="Slide Number Placeholder 3"/>
          <p:cNvSpPr>
            <a:spLocks noGrp="1"/>
          </p:cNvSpPr>
          <p:nvPr>
            <p:ph type="sldNum" sz="quarter" idx="10"/>
          </p:nvPr>
        </p:nvSpPr>
        <p:spPr/>
        <p:txBody>
          <a:bodyPr/>
          <a:lstStyle/>
          <a:p>
            <a:fld id="{267FFB5D-1D0A-463A-8D2E-E06C6BDB90E8}" type="slidenum">
              <a:rPr lang="en-US" smtClean="0"/>
              <a:t>14</a:t>
            </a:fld>
            <a:endParaRPr lang="en-US" dirty="0"/>
          </a:p>
        </p:txBody>
      </p:sp>
    </p:spTree>
    <p:extLst>
      <p:ext uri="{BB962C8B-B14F-4D97-AF65-F5344CB8AC3E}">
        <p14:creationId xmlns:p14="http://schemas.microsoft.com/office/powerpoint/2010/main" val="51020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CDC, Agency for Toxic Substances and Disease Registry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67FFB5D-1D0A-463A-8D2E-E06C6BDB90E8}" type="slidenum">
              <a:rPr lang="en-US" smtClean="0"/>
              <a:t>21</a:t>
            </a:fld>
            <a:endParaRPr lang="en-US" dirty="0"/>
          </a:p>
        </p:txBody>
      </p:sp>
    </p:spTree>
    <p:extLst>
      <p:ext uri="{BB962C8B-B14F-4D97-AF65-F5344CB8AC3E}">
        <p14:creationId xmlns:p14="http://schemas.microsoft.com/office/powerpoint/2010/main" val="1226713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3/19/2019</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3/19/2019</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3/19/2019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t>‹#›</a:t>
            </a:fld>
            <a:endParaRPr dirty="0"/>
          </a:p>
        </p:txBody>
      </p:sp>
    </p:spTree>
    <p:extLst>
      <p:ext uri="{BB962C8B-B14F-4D97-AF65-F5344CB8AC3E}">
        <p14:creationId xmlns:p14="http://schemas.microsoft.com/office/powerpoint/2010/main" val="39969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 id="2147483744" r:id="rId5"/>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6720" y="394369"/>
            <a:ext cx="6480951" cy="3430796"/>
          </a:xfrm>
        </p:spPr>
        <p:txBody>
          <a:bodyPr/>
          <a:lstStyle/>
          <a:p>
            <a:r>
              <a:rPr lang="en-US" sz="4500" dirty="0" smtClean="0"/>
              <a:t>Crisis and Emergency Risk Communication</a:t>
            </a:r>
            <a:endParaRPr lang="en-US" sz="4500" dirty="0"/>
          </a:p>
        </p:txBody>
      </p:sp>
      <p:sp>
        <p:nvSpPr>
          <p:cNvPr id="3" name="Subtitle 2"/>
          <p:cNvSpPr>
            <a:spLocks noGrp="1"/>
          </p:cNvSpPr>
          <p:nvPr>
            <p:ph type="subTitle" idx="1"/>
          </p:nvPr>
        </p:nvSpPr>
        <p:spPr>
          <a:xfrm>
            <a:off x="356461" y="4460595"/>
            <a:ext cx="8214101" cy="1707731"/>
          </a:xfrm>
        </p:spPr>
        <p:txBody>
          <a:bodyPr>
            <a:normAutofit/>
          </a:bodyPr>
          <a:lstStyle/>
          <a:p>
            <a:r>
              <a:rPr lang="en-US" sz="1600" dirty="0" smtClean="0"/>
              <a:t>Keith F Hansen, MBA</a:t>
            </a:r>
          </a:p>
          <a:p>
            <a:r>
              <a:rPr lang="en-US" dirty="0" smtClean="0"/>
              <a:t>Assistant Dean, College of Public Health</a:t>
            </a:r>
          </a:p>
          <a:p>
            <a:r>
              <a:rPr lang="en-US" sz="1600" dirty="0" smtClean="0"/>
              <a:t>Executive Director, Assn of Healthcare Emergency Preparedness Professionals</a:t>
            </a:r>
          </a:p>
          <a:p>
            <a:r>
              <a:rPr lang="en-US" dirty="0" smtClean="0"/>
              <a:t>Co-Director of the Center for Preparedness Education</a:t>
            </a:r>
            <a:endParaRPr lang="en-US" sz="1600" dirty="0"/>
          </a:p>
        </p:txBody>
      </p:sp>
    </p:spTree>
    <p:extLst>
      <p:ext uri="{BB962C8B-B14F-4D97-AF65-F5344CB8AC3E}">
        <p14:creationId xmlns:p14="http://schemas.microsoft.com/office/powerpoint/2010/main" val="150273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believe the first message</a:t>
            </a:r>
            <a:endParaRPr lang="en-US" dirty="0"/>
          </a:p>
        </p:txBody>
      </p:sp>
      <p:sp>
        <p:nvSpPr>
          <p:cNvPr id="3" name="Content Placeholder 2"/>
          <p:cNvSpPr>
            <a:spLocks noGrp="1"/>
          </p:cNvSpPr>
          <p:nvPr>
            <p:ph idx="1"/>
          </p:nvPr>
        </p:nvSpPr>
        <p:spPr>
          <a:xfrm>
            <a:off x="697424" y="1882620"/>
            <a:ext cx="8291593" cy="4975380"/>
          </a:xfrm>
        </p:spPr>
        <p:txBody>
          <a:bodyPr>
            <a:noAutofit/>
          </a:bodyPr>
          <a:lstStyle/>
          <a:p>
            <a:r>
              <a:rPr lang="en-US" sz="1800" dirty="0" smtClean="0"/>
              <a:t>During </a:t>
            </a:r>
            <a:r>
              <a:rPr lang="en-US" sz="1800" dirty="0"/>
              <a:t>a crisis, the speed of a </a:t>
            </a:r>
            <a:r>
              <a:rPr lang="en-US" sz="1800" dirty="0" smtClean="0"/>
              <a:t>information </a:t>
            </a:r>
            <a:r>
              <a:rPr lang="en-US" sz="1800" dirty="0"/>
              <a:t>can be an important factor in reducing harm. In the absence of information, we may begin to speculate and fill in the </a:t>
            </a:r>
            <a:r>
              <a:rPr lang="en-US" sz="1800" dirty="0" smtClean="0"/>
              <a:t>blanks – this often </a:t>
            </a:r>
            <a:r>
              <a:rPr lang="en-US" sz="1800" dirty="0"/>
              <a:t>results in rumors. The first message to reach us may be the accepted message, even though more accurate information may follow. When new, perhaps more complete information becomes available, we compare it to the first messages we heard. </a:t>
            </a:r>
            <a:endParaRPr lang="en-US" sz="1800" dirty="0" smtClean="0"/>
          </a:p>
          <a:p>
            <a:endParaRPr lang="en-US" sz="1800" dirty="0" smtClean="0"/>
          </a:p>
          <a:p>
            <a:r>
              <a:rPr lang="en-US" sz="1800" dirty="0" smtClean="0"/>
              <a:t>Because </a:t>
            </a:r>
            <a:r>
              <a:rPr lang="en-US" sz="1800" dirty="0"/>
              <a:t>of the </a:t>
            </a:r>
            <a:r>
              <a:rPr lang="en-US" sz="1800" dirty="0" smtClean="0"/>
              <a:t>way </a:t>
            </a:r>
            <a:r>
              <a:rPr lang="en-US" sz="1800" dirty="0"/>
              <a:t>we process information while under stress, when communicating with someone facing a crisis or disaster, messages should be simple, credible, and consistent. Speed is also very important when communicating in an emergency. </a:t>
            </a:r>
            <a:endParaRPr lang="en-US" sz="1800" dirty="0" smtClean="0"/>
          </a:p>
          <a:p>
            <a:endParaRPr lang="en-US" sz="1800" dirty="0"/>
          </a:p>
          <a:p>
            <a:r>
              <a:rPr lang="en-US" sz="1800" dirty="0" smtClean="0"/>
              <a:t>An </a:t>
            </a:r>
            <a:r>
              <a:rPr lang="en-US" sz="1800" dirty="0"/>
              <a:t>effective message must do the following: </a:t>
            </a:r>
            <a:endParaRPr lang="en-US" sz="1800" dirty="0" smtClean="0"/>
          </a:p>
          <a:p>
            <a:pPr marL="285750" indent="-285750">
              <a:buFont typeface="Arial" panose="020B0604020202020204" pitchFamily="34" charset="0"/>
              <a:buChar char="•"/>
            </a:pPr>
            <a:r>
              <a:rPr lang="en-US" sz="1800" dirty="0" smtClean="0"/>
              <a:t>Be </a:t>
            </a:r>
            <a:r>
              <a:rPr lang="en-US" sz="1800" dirty="0"/>
              <a:t>repeated </a:t>
            </a:r>
            <a:endParaRPr lang="en-US" sz="1800" dirty="0" smtClean="0"/>
          </a:p>
          <a:p>
            <a:pPr marL="285750" indent="-285750">
              <a:buFont typeface="Arial" panose="020B0604020202020204" pitchFamily="34" charset="0"/>
              <a:buChar char="•"/>
            </a:pPr>
            <a:r>
              <a:rPr lang="en-US" sz="1800" dirty="0" smtClean="0"/>
              <a:t>Come </a:t>
            </a:r>
            <a:r>
              <a:rPr lang="en-US" sz="1800" dirty="0"/>
              <a:t>from multiple credible sources </a:t>
            </a:r>
            <a:endParaRPr lang="en-US" sz="1800" dirty="0" smtClean="0"/>
          </a:p>
          <a:p>
            <a:pPr marL="285750" indent="-285750">
              <a:buFont typeface="Arial" panose="020B0604020202020204" pitchFamily="34" charset="0"/>
              <a:buChar char="•"/>
            </a:pPr>
            <a:r>
              <a:rPr lang="en-US" sz="1800" dirty="0" smtClean="0"/>
              <a:t>Be </a:t>
            </a:r>
            <a:r>
              <a:rPr lang="en-US" sz="1800" dirty="0"/>
              <a:t>specific to the emergency being experienced </a:t>
            </a:r>
            <a:endParaRPr lang="en-US" sz="1800" dirty="0" smtClean="0"/>
          </a:p>
          <a:p>
            <a:pPr marL="285750" indent="-285750">
              <a:buFont typeface="Arial" panose="020B0604020202020204" pitchFamily="34" charset="0"/>
              <a:buChar char="•"/>
            </a:pPr>
            <a:r>
              <a:rPr lang="en-US" sz="1800" dirty="0" smtClean="0"/>
              <a:t>Offer </a:t>
            </a:r>
            <a:r>
              <a:rPr lang="en-US" sz="1800" dirty="0"/>
              <a:t>a positive course of action that can be </a:t>
            </a:r>
            <a:r>
              <a:rPr lang="en-US" sz="1800" dirty="0" smtClean="0"/>
              <a:t>executed.</a:t>
            </a:r>
            <a:endParaRPr lang="en-US" sz="1800" dirty="0"/>
          </a:p>
        </p:txBody>
      </p:sp>
    </p:spTree>
    <p:extLst>
      <p:ext uri="{BB962C8B-B14F-4D97-AF65-F5344CB8AC3E}">
        <p14:creationId xmlns:p14="http://schemas.microsoft.com/office/powerpoint/2010/main" val="221599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581" y="2438639"/>
            <a:ext cx="7606427" cy="1359153"/>
          </a:xfrm>
        </p:spPr>
        <p:txBody>
          <a:bodyPr/>
          <a:lstStyle/>
          <a:p>
            <a:r>
              <a:rPr lang="en-US" dirty="0" smtClean="0"/>
              <a:t>Message Mapping</a:t>
            </a:r>
            <a:endParaRPr lang="en-US" dirty="0"/>
          </a:p>
        </p:txBody>
      </p:sp>
    </p:spTree>
    <p:extLst>
      <p:ext uri="{BB962C8B-B14F-4D97-AF65-F5344CB8AC3E}">
        <p14:creationId xmlns:p14="http://schemas.microsoft.com/office/powerpoint/2010/main" val="176941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Cholera Outbreak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78" y="1754984"/>
            <a:ext cx="7447402" cy="3911348"/>
          </a:xfrm>
          <a:prstGeom prst="rect">
            <a:avLst/>
          </a:prstGeom>
        </p:spPr>
      </p:pic>
    </p:spTree>
    <p:extLst>
      <p:ext uri="{BB962C8B-B14F-4D97-AF65-F5344CB8AC3E}">
        <p14:creationId xmlns:p14="http://schemas.microsoft.com/office/powerpoint/2010/main" val="375072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0"/>
            <a:ext cx="7606427" cy="859532"/>
          </a:xfrm>
        </p:spPr>
        <p:txBody>
          <a:bodyPr/>
          <a:lstStyle/>
          <a:p>
            <a:r>
              <a:rPr lang="en-US" dirty="0" smtClean="0"/>
              <a:t>Step 1</a:t>
            </a:r>
            <a:endParaRPr lang="en-US" dirty="0"/>
          </a:p>
        </p:txBody>
      </p:sp>
      <p:sp>
        <p:nvSpPr>
          <p:cNvPr id="3" name="Content Placeholder 2"/>
          <p:cNvSpPr>
            <a:spLocks noGrp="1"/>
          </p:cNvSpPr>
          <p:nvPr>
            <p:ph idx="1"/>
          </p:nvPr>
        </p:nvSpPr>
        <p:spPr>
          <a:xfrm>
            <a:off x="956667" y="1061208"/>
            <a:ext cx="4636737" cy="5796791"/>
          </a:xfrm>
        </p:spPr>
        <p:txBody>
          <a:bodyPr>
            <a:noAutofit/>
          </a:bodyPr>
          <a:lstStyle/>
          <a:p>
            <a:r>
              <a:rPr lang="en-US" sz="2400" b="1" dirty="0" smtClean="0"/>
              <a:t>Identify Stakeholders</a:t>
            </a:r>
          </a:p>
          <a:p>
            <a:endParaRPr lang="en-US" sz="2400" b="1" dirty="0" smtClean="0"/>
          </a:p>
          <a:p>
            <a:r>
              <a:rPr lang="en-US" sz="2400" dirty="0" smtClean="0"/>
              <a:t>Victims</a:t>
            </a:r>
          </a:p>
          <a:p>
            <a:r>
              <a:rPr lang="en-US" sz="2400" dirty="0" smtClean="0"/>
              <a:t>Victim families</a:t>
            </a:r>
          </a:p>
          <a:p>
            <a:r>
              <a:rPr lang="en-US" sz="2400" dirty="0" smtClean="0"/>
              <a:t>Directly affected individuals</a:t>
            </a:r>
          </a:p>
          <a:p>
            <a:r>
              <a:rPr lang="en-US" sz="2400" dirty="0" smtClean="0"/>
              <a:t>Emergency response personnel</a:t>
            </a:r>
          </a:p>
          <a:p>
            <a:r>
              <a:rPr lang="en-US" sz="2400" dirty="0" smtClean="0"/>
              <a:t>Hospital personnel</a:t>
            </a:r>
          </a:p>
          <a:p>
            <a:r>
              <a:rPr lang="en-US" sz="2400" dirty="0" smtClean="0"/>
              <a:t>Government</a:t>
            </a:r>
          </a:p>
          <a:p>
            <a:r>
              <a:rPr lang="en-US" sz="2400" dirty="0" smtClean="0"/>
              <a:t>The media</a:t>
            </a:r>
          </a:p>
          <a:p>
            <a:r>
              <a:rPr lang="en-US" sz="2400" dirty="0" smtClean="0"/>
              <a:t>Private companies</a:t>
            </a:r>
          </a:p>
          <a:p>
            <a:r>
              <a:rPr lang="en-US" sz="2400" dirty="0" smtClean="0"/>
              <a:t>Groups with special needs</a:t>
            </a:r>
          </a:p>
          <a:p>
            <a:r>
              <a:rPr lang="en-US" sz="2400" dirty="0" smtClean="0"/>
              <a:t>Etc.</a:t>
            </a:r>
          </a:p>
          <a:p>
            <a:endParaRPr lang="en-US" sz="2400" dirty="0" smtClean="0"/>
          </a:p>
        </p:txBody>
      </p:sp>
      <p:sp>
        <p:nvSpPr>
          <p:cNvPr id="4" name="Rectangle 3"/>
          <p:cNvSpPr/>
          <p:nvPr/>
        </p:nvSpPr>
        <p:spPr>
          <a:xfrm>
            <a:off x="5593404" y="2048869"/>
            <a:ext cx="3550596" cy="830997"/>
          </a:xfrm>
          <a:prstGeom prst="rect">
            <a:avLst/>
          </a:prstGeom>
          <a:ln>
            <a:solidFill>
              <a:schemeClr val="accent1"/>
            </a:solidFill>
          </a:ln>
        </p:spPr>
        <p:txBody>
          <a:bodyPr wrap="square">
            <a:spAutoFit/>
          </a:bodyPr>
          <a:lstStyle/>
          <a:p>
            <a:r>
              <a:rPr lang="en-US" sz="2400" b="1" u="sng" dirty="0">
                <a:solidFill>
                  <a:srgbClr val="AD122A"/>
                </a:solidFill>
              </a:rPr>
              <a:t>Example</a:t>
            </a:r>
          </a:p>
          <a:p>
            <a:r>
              <a:rPr lang="en-US" sz="2400" b="1" dirty="0">
                <a:solidFill>
                  <a:srgbClr val="AD122A"/>
                </a:solidFill>
              </a:rPr>
              <a:t>Audience: General </a:t>
            </a:r>
            <a:r>
              <a:rPr lang="en-US" sz="2400" b="1" dirty="0" smtClean="0">
                <a:solidFill>
                  <a:srgbClr val="AD122A"/>
                </a:solidFill>
              </a:rPr>
              <a:t>Public</a:t>
            </a:r>
            <a:endParaRPr lang="en-US" sz="2400" b="1" dirty="0">
              <a:solidFill>
                <a:srgbClr val="AD122A"/>
              </a:solidFill>
            </a:endParaRPr>
          </a:p>
        </p:txBody>
      </p:sp>
    </p:spTree>
    <p:extLst>
      <p:ext uri="{BB962C8B-B14F-4D97-AF65-F5344CB8AC3E}">
        <p14:creationId xmlns:p14="http://schemas.microsoft.com/office/powerpoint/2010/main" val="215728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720047"/>
          </a:xfrm>
        </p:spPr>
        <p:txBody>
          <a:bodyPr>
            <a:normAutofit/>
          </a:bodyPr>
          <a:lstStyle/>
          <a:p>
            <a:r>
              <a:rPr lang="en-US" dirty="0" smtClean="0"/>
              <a:t>Step 2</a:t>
            </a:r>
            <a:endParaRPr lang="en-US" dirty="0"/>
          </a:p>
        </p:txBody>
      </p:sp>
      <p:sp>
        <p:nvSpPr>
          <p:cNvPr id="3" name="Content Placeholder 2"/>
          <p:cNvSpPr>
            <a:spLocks noGrp="1"/>
          </p:cNvSpPr>
          <p:nvPr>
            <p:ph idx="1"/>
          </p:nvPr>
        </p:nvSpPr>
        <p:spPr>
          <a:xfrm>
            <a:off x="712922" y="1123202"/>
            <a:ext cx="5191766" cy="5734797"/>
          </a:xfrm>
        </p:spPr>
        <p:txBody>
          <a:bodyPr>
            <a:noAutofit/>
          </a:bodyPr>
          <a:lstStyle/>
          <a:p>
            <a:r>
              <a:rPr lang="en-US" sz="2400" b="1" dirty="0" smtClean="0"/>
              <a:t>Identify </a:t>
            </a:r>
            <a:r>
              <a:rPr lang="en-US" sz="2400" b="1" dirty="0"/>
              <a:t>a complete list of specific concerns for each </a:t>
            </a:r>
            <a:r>
              <a:rPr lang="en-US" sz="2400" b="1" dirty="0" smtClean="0"/>
              <a:t>group</a:t>
            </a:r>
          </a:p>
          <a:p>
            <a:endParaRPr lang="en-US" sz="2400" dirty="0"/>
          </a:p>
          <a:p>
            <a:pPr marL="342900" indent="-342900">
              <a:buAutoNum type="arabicParenR"/>
            </a:pPr>
            <a:r>
              <a:rPr lang="en-US" sz="2400" b="1" i="1" dirty="0" smtClean="0"/>
              <a:t>Overarching</a:t>
            </a:r>
            <a:r>
              <a:rPr lang="en-US" sz="2400" dirty="0" smtClean="0"/>
              <a:t> </a:t>
            </a:r>
            <a:r>
              <a:rPr lang="en-US" sz="2400" dirty="0" smtClean="0"/>
              <a:t>questions (For example: What is the most important thing the audience should know</a:t>
            </a:r>
            <a:r>
              <a:rPr lang="en-US" sz="2400" dirty="0" smtClean="0"/>
              <a:t>?)</a:t>
            </a:r>
          </a:p>
          <a:p>
            <a:pPr marL="342900" indent="-342900">
              <a:buAutoNum type="arabicParenR"/>
            </a:pPr>
            <a:endParaRPr lang="en-US" sz="2400" dirty="0"/>
          </a:p>
          <a:p>
            <a:pPr marL="342900" indent="-342900">
              <a:buAutoNum type="arabicParenR"/>
            </a:pPr>
            <a:r>
              <a:rPr lang="en-US" sz="2400" b="1" i="1" dirty="0" smtClean="0"/>
              <a:t>Information</a:t>
            </a:r>
            <a:r>
              <a:rPr lang="en-US" sz="2400" dirty="0" smtClean="0"/>
              <a:t> questions (For example: What is the budget allocated for your response</a:t>
            </a:r>
            <a:r>
              <a:rPr lang="en-US" sz="2400" dirty="0" smtClean="0"/>
              <a:t>?)</a:t>
            </a:r>
          </a:p>
          <a:p>
            <a:pPr marL="342900" indent="-342900">
              <a:buAutoNum type="arabicParenR"/>
            </a:pPr>
            <a:endParaRPr lang="en-US" sz="2400" dirty="0"/>
          </a:p>
          <a:p>
            <a:pPr marL="342900" indent="-342900">
              <a:buAutoNum type="arabicParenR"/>
            </a:pPr>
            <a:r>
              <a:rPr lang="en-US" sz="2400" b="1" i="1" dirty="0" smtClean="0"/>
              <a:t>Challenging</a:t>
            </a:r>
            <a:r>
              <a:rPr lang="en-US" sz="2400" dirty="0" smtClean="0"/>
              <a:t> questions (For example: Why should we trust you?)</a:t>
            </a:r>
          </a:p>
          <a:p>
            <a:endParaRPr lang="en-US" sz="2400" dirty="0" smtClean="0"/>
          </a:p>
        </p:txBody>
      </p:sp>
      <p:sp>
        <p:nvSpPr>
          <p:cNvPr id="4" name="Rectangle 3"/>
          <p:cNvSpPr/>
          <p:nvPr/>
        </p:nvSpPr>
        <p:spPr>
          <a:xfrm>
            <a:off x="5470901" y="1931601"/>
            <a:ext cx="3533614" cy="3785652"/>
          </a:xfrm>
          <a:prstGeom prst="rect">
            <a:avLst/>
          </a:prstGeom>
          <a:ln>
            <a:solidFill>
              <a:schemeClr val="accent1"/>
            </a:solidFill>
          </a:ln>
        </p:spPr>
        <p:txBody>
          <a:bodyPr wrap="square">
            <a:spAutoFit/>
          </a:bodyPr>
          <a:lstStyle/>
          <a:p>
            <a:r>
              <a:rPr lang="en-US" sz="2400" b="1" u="sng" dirty="0">
                <a:solidFill>
                  <a:srgbClr val="AD122A"/>
                </a:solidFill>
              </a:rPr>
              <a:t>Example</a:t>
            </a:r>
          </a:p>
          <a:p>
            <a:r>
              <a:rPr lang="en-US" sz="2400" b="1" dirty="0">
                <a:solidFill>
                  <a:srgbClr val="AD122A"/>
                </a:solidFill>
              </a:rPr>
              <a:t>Audience: General Public</a:t>
            </a:r>
          </a:p>
          <a:p>
            <a:endParaRPr lang="en-US" sz="2400" b="1" dirty="0" smtClean="0">
              <a:solidFill>
                <a:srgbClr val="AD122A"/>
              </a:solidFill>
            </a:endParaRPr>
          </a:p>
          <a:p>
            <a:r>
              <a:rPr lang="en-US" sz="2400" b="1" dirty="0" smtClean="0">
                <a:solidFill>
                  <a:srgbClr val="AD122A"/>
                </a:solidFill>
              </a:rPr>
              <a:t>Questions</a:t>
            </a:r>
            <a:r>
              <a:rPr lang="en-US" sz="2400" b="1" dirty="0">
                <a:solidFill>
                  <a:srgbClr val="AD122A"/>
                </a:solidFill>
              </a:rPr>
              <a:t>:</a:t>
            </a:r>
          </a:p>
          <a:p>
            <a:r>
              <a:rPr lang="en-US" sz="2400" b="1" dirty="0">
                <a:solidFill>
                  <a:srgbClr val="AD122A"/>
                </a:solidFill>
              </a:rPr>
              <a:t>What is cholera?</a:t>
            </a:r>
          </a:p>
          <a:p>
            <a:r>
              <a:rPr lang="en-US" sz="2400" b="1" dirty="0">
                <a:solidFill>
                  <a:srgbClr val="AD122A"/>
                </a:solidFill>
              </a:rPr>
              <a:t>How is it spread?</a:t>
            </a:r>
          </a:p>
          <a:p>
            <a:r>
              <a:rPr lang="en-US" sz="2400" b="1" dirty="0">
                <a:solidFill>
                  <a:srgbClr val="AD122A"/>
                </a:solidFill>
              </a:rPr>
              <a:t>What are the signs of cholera?</a:t>
            </a:r>
          </a:p>
          <a:p>
            <a:r>
              <a:rPr lang="en-US" sz="2400" b="1" dirty="0">
                <a:solidFill>
                  <a:srgbClr val="AD122A"/>
                </a:solidFill>
              </a:rPr>
              <a:t>How do you protect yourself against cholera?</a:t>
            </a:r>
          </a:p>
        </p:txBody>
      </p:sp>
    </p:spTree>
    <p:extLst>
      <p:ext uri="{BB962C8B-B14F-4D97-AF65-F5344CB8AC3E}">
        <p14:creationId xmlns:p14="http://schemas.microsoft.com/office/powerpoint/2010/main" val="401321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988" y="1161736"/>
            <a:ext cx="7876049" cy="1178295"/>
          </a:xfrm>
        </p:spPr>
        <p:txBody>
          <a:bodyPr>
            <a:normAutofit/>
          </a:bodyPr>
          <a:lstStyle/>
          <a:p>
            <a:r>
              <a:rPr lang="en-US" sz="2400" b="1" dirty="0" smtClean="0"/>
              <a:t>Analyze </a:t>
            </a:r>
            <a:r>
              <a:rPr lang="en-US" sz="2400" b="1" dirty="0"/>
              <a:t>the list of specific concerns to identify common sets of underlying concerns</a:t>
            </a:r>
          </a:p>
        </p:txBody>
      </p:sp>
      <p:sp>
        <p:nvSpPr>
          <p:cNvPr id="5" name="Rectangle 4"/>
          <p:cNvSpPr/>
          <p:nvPr/>
        </p:nvSpPr>
        <p:spPr>
          <a:xfrm>
            <a:off x="954988" y="2135554"/>
            <a:ext cx="3740998" cy="4154984"/>
          </a:xfrm>
          <a:prstGeom prst="rect">
            <a:avLst/>
          </a:prstGeom>
          <a:ln>
            <a:solidFill>
              <a:schemeClr val="accent1"/>
            </a:solidFill>
          </a:ln>
        </p:spPr>
        <p:txBody>
          <a:bodyPr wrap="square">
            <a:spAutoFit/>
          </a:bodyPr>
          <a:lstStyle/>
          <a:p>
            <a:r>
              <a:rPr lang="en-US" sz="2400" b="1" u="sng" dirty="0">
                <a:solidFill>
                  <a:srgbClr val="AD122A"/>
                </a:solidFill>
              </a:rPr>
              <a:t>Example</a:t>
            </a:r>
          </a:p>
          <a:p>
            <a:r>
              <a:rPr lang="en-US" sz="2400" b="1" dirty="0">
                <a:solidFill>
                  <a:srgbClr val="AD122A"/>
                </a:solidFill>
              </a:rPr>
              <a:t>Audience: </a:t>
            </a:r>
            <a:endParaRPr lang="en-US" sz="2400" b="1" dirty="0" smtClean="0">
              <a:solidFill>
                <a:srgbClr val="AD122A"/>
              </a:solidFill>
            </a:endParaRPr>
          </a:p>
          <a:p>
            <a:r>
              <a:rPr lang="en-US" sz="2400" b="1" dirty="0" smtClean="0">
                <a:solidFill>
                  <a:srgbClr val="AD122A"/>
                </a:solidFill>
              </a:rPr>
              <a:t>General </a:t>
            </a:r>
            <a:r>
              <a:rPr lang="en-US" sz="2400" b="1" dirty="0">
                <a:solidFill>
                  <a:srgbClr val="AD122A"/>
                </a:solidFill>
              </a:rPr>
              <a:t>Public</a:t>
            </a:r>
          </a:p>
          <a:p>
            <a:endParaRPr lang="en-US" sz="2400" b="1" dirty="0" smtClean="0">
              <a:solidFill>
                <a:srgbClr val="AD122A"/>
              </a:solidFill>
            </a:endParaRPr>
          </a:p>
          <a:p>
            <a:r>
              <a:rPr lang="en-US" sz="2400" b="1" dirty="0" smtClean="0">
                <a:solidFill>
                  <a:srgbClr val="AD122A"/>
                </a:solidFill>
              </a:rPr>
              <a:t>Questions</a:t>
            </a:r>
            <a:r>
              <a:rPr lang="en-US" sz="2400" b="1" dirty="0">
                <a:solidFill>
                  <a:srgbClr val="AD122A"/>
                </a:solidFill>
              </a:rPr>
              <a:t>:</a:t>
            </a:r>
          </a:p>
          <a:p>
            <a:r>
              <a:rPr lang="en-US" sz="2400" b="1" dirty="0">
                <a:solidFill>
                  <a:srgbClr val="AD122A"/>
                </a:solidFill>
              </a:rPr>
              <a:t>What is cholera?</a:t>
            </a:r>
          </a:p>
          <a:p>
            <a:r>
              <a:rPr lang="en-US" sz="2400" b="1" dirty="0">
                <a:solidFill>
                  <a:srgbClr val="AD122A"/>
                </a:solidFill>
              </a:rPr>
              <a:t>How is it spread?</a:t>
            </a:r>
          </a:p>
          <a:p>
            <a:r>
              <a:rPr lang="en-US" sz="2400" b="1" dirty="0">
                <a:solidFill>
                  <a:srgbClr val="AD122A"/>
                </a:solidFill>
              </a:rPr>
              <a:t>What are the signs of cholera?</a:t>
            </a:r>
          </a:p>
          <a:p>
            <a:r>
              <a:rPr lang="en-US" sz="2400" b="1" dirty="0">
                <a:solidFill>
                  <a:srgbClr val="AD122A"/>
                </a:solidFill>
              </a:rPr>
              <a:t>How do you protect yourself against cholera?</a:t>
            </a:r>
          </a:p>
        </p:txBody>
      </p:sp>
      <p:sp>
        <p:nvSpPr>
          <p:cNvPr id="6" name="Rectangle 5"/>
          <p:cNvSpPr/>
          <p:nvPr/>
        </p:nvSpPr>
        <p:spPr>
          <a:xfrm>
            <a:off x="4893013" y="2135554"/>
            <a:ext cx="4142499" cy="3785652"/>
          </a:xfrm>
          <a:prstGeom prst="rect">
            <a:avLst/>
          </a:prstGeom>
          <a:ln>
            <a:solidFill>
              <a:schemeClr val="accent1"/>
            </a:solidFill>
          </a:ln>
        </p:spPr>
        <p:txBody>
          <a:bodyPr wrap="square">
            <a:spAutoFit/>
          </a:bodyPr>
          <a:lstStyle/>
          <a:p>
            <a:r>
              <a:rPr lang="en-US" sz="2400" b="1" u="sng" dirty="0">
                <a:solidFill>
                  <a:srgbClr val="AD122A"/>
                </a:solidFill>
              </a:rPr>
              <a:t>Example</a:t>
            </a:r>
          </a:p>
          <a:p>
            <a:r>
              <a:rPr lang="en-US" sz="2400" b="1" dirty="0">
                <a:solidFill>
                  <a:srgbClr val="AD122A"/>
                </a:solidFill>
              </a:rPr>
              <a:t>Audience: </a:t>
            </a:r>
            <a:endParaRPr lang="en-US" sz="2400" b="1" dirty="0" smtClean="0">
              <a:solidFill>
                <a:srgbClr val="AD122A"/>
              </a:solidFill>
            </a:endParaRPr>
          </a:p>
          <a:p>
            <a:r>
              <a:rPr lang="en-US" sz="2400" b="1" dirty="0" smtClean="0">
                <a:solidFill>
                  <a:srgbClr val="AD122A"/>
                </a:solidFill>
              </a:rPr>
              <a:t>Local and National Press</a:t>
            </a:r>
            <a:endParaRPr lang="en-US" sz="2400" b="1" dirty="0">
              <a:solidFill>
                <a:srgbClr val="AD122A"/>
              </a:solidFill>
            </a:endParaRPr>
          </a:p>
          <a:p>
            <a:endParaRPr lang="en-US" sz="2400" b="1" dirty="0" smtClean="0">
              <a:solidFill>
                <a:srgbClr val="AD122A"/>
              </a:solidFill>
            </a:endParaRPr>
          </a:p>
          <a:p>
            <a:r>
              <a:rPr lang="en-US" sz="2400" b="1" dirty="0" smtClean="0">
                <a:solidFill>
                  <a:srgbClr val="AD122A"/>
                </a:solidFill>
              </a:rPr>
              <a:t>Questions</a:t>
            </a:r>
            <a:r>
              <a:rPr lang="en-US" sz="2400" b="1" dirty="0">
                <a:solidFill>
                  <a:srgbClr val="AD122A"/>
                </a:solidFill>
              </a:rPr>
              <a:t>:</a:t>
            </a:r>
          </a:p>
          <a:p>
            <a:r>
              <a:rPr lang="en-US" sz="2400" b="1" dirty="0">
                <a:solidFill>
                  <a:srgbClr val="AD122A"/>
                </a:solidFill>
              </a:rPr>
              <a:t>What is cholera?</a:t>
            </a:r>
          </a:p>
          <a:p>
            <a:r>
              <a:rPr lang="en-US" sz="2400" b="1" dirty="0">
                <a:solidFill>
                  <a:srgbClr val="AD122A"/>
                </a:solidFill>
              </a:rPr>
              <a:t>How is it spread?</a:t>
            </a:r>
          </a:p>
          <a:p>
            <a:r>
              <a:rPr lang="en-US" sz="2400" b="1" dirty="0">
                <a:solidFill>
                  <a:srgbClr val="AD122A"/>
                </a:solidFill>
              </a:rPr>
              <a:t>What are the signs of cholera?</a:t>
            </a:r>
          </a:p>
          <a:p>
            <a:r>
              <a:rPr lang="en-US" sz="2400" b="1" dirty="0" smtClean="0">
                <a:solidFill>
                  <a:srgbClr val="AD122A"/>
                </a:solidFill>
              </a:rPr>
              <a:t>What do you do if you suspect someone has cholera?</a:t>
            </a:r>
            <a:endParaRPr lang="en-US" sz="2400" b="1" dirty="0">
              <a:solidFill>
                <a:srgbClr val="AD122A"/>
              </a:solidFill>
            </a:endParaRPr>
          </a:p>
        </p:txBody>
      </p:sp>
      <p:sp>
        <p:nvSpPr>
          <p:cNvPr id="7" name="Title 1"/>
          <p:cNvSpPr txBox="1">
            <a:spLocks/>
          </p:cNvSpPr>
          <p:nvPr/>
        </p:nvSpPr>
        <p:spPr>
          <a:xfrm>
            <a:off x="956666" y="395831"/>
            <a:ext cx="7606427" cy="735545"/>
          </a:xfrm>
          <a:prstGeom prst="rect">
            <a:avLst/>
          </a:prstGeom>
        </p:spPr>
        <p:txBody>
          <a:bodyPr vert="horz" lIns="91440" tIns="0" rIns="91440" bIns="0" rtlCol="0" anchor="b">
            <a:normAutofit/>
          </a:bodyPr>
          <a:lst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a:lstStyle>
          <a:p>
            <a:r>
              <a:rPr lang="en-US" dirty="0" smtClean="0"/>
              <a:t>Step 3</a:t>
            </a:r>
            <a:endParaRPr lang="en-US" dirty="0"/>
          </a:p>
        </p:txBody>
      </p:sp>
    </p:spTree>
    <p:extLst>
      <p:ext uri="{BB962C8B-B14F-4D97-AF65-F5344CB8AC3E}">
        <p14:creationId xmlns:p14="http://schemas.microsoft.com/office/powerpoint/2010/main" val="387438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782040"/>
          </a:xfrm>
        </p:spPr>
        <p:txBody>
          <a:bodyPr>
            <a:normAutofit/>
          </a:bodyPr>
          <a:lstStyle/>
          <a:p>
            <a:r>
              <a:rPr lang="en-US" dirty="0" smtClean="0"/>
              <a:t>Step 4</a:t>
            </a:r>
            <a:endParaRPr lang="en-US" dirty="0"/>
          </a:p>
        </p:txBody>
      </p:sp>
      <p:sp>
        <p:nvSpPr>
          <p:cNvPr id="3" name="Content Placeholder 2"/>
          <p:cNvSpPr>
            <a:spLocks noGrp="1"/>
          </p:cNvSpPr>
          <p:nvPr>
            <p:ph idx="1"/>
          </p:nvPr>
        </p:nvSpPr>
        <p:spPr>
          <a:xfrm>
            <a:off x="956666" y="1177871"/>
            <a:ext cx="4173273" cy="5284921"/>
          </a:xfrm>
        </p:spPr>
        <p:txBody>
          <a:bodyPr>
            <a:noAutofit/>
          </a:bodyPr>
          <a:lstStyle/>
          <a:p>
            <a:r>
              <a:rPr lang="en-US" sz="2400" b="1" dirty="0" smtClean="0"/>
              <a:t>Develop </a:t>
            </a:r>
            <a:r>
              <a:rPr lang="en-US" sz="2400" b="1" dirty="0"/>
              <a:t>key messages in response to each question, concern, or </a:t>
            </a:r>
            <a:r>
              <a:rPr lang="en-US" sz="2400" b="1" dirty="0" smtClean="0"/>
              <a:t>perception</a:t>
            </a:r>
          </a:p>
          <a:p>
            <a:endParaRPr lang="en-US" sz="2400" b="1" dirty="0"/>
          </a:p>
          <a:p>
            <a:r>
              <a:rPr lang="en-US" sz="2400" dirty="0" smtClean="0"/>
              <a:t>Key messages should be based on what the target audience needs to know and wants to know </a:t>
            </a:r>
            <a:r>
              <a:rPr lang="en-US" sz="2400" i="1" dirty="0" smtClean="0"/>
              <a:t>most</a:t>
            </a:r>
            <a:r>
              <a:rPr lang="en-US" sz="2400" dirty="0" smtClean="0"/>
              <a:t>.</a:t>
            </a:r>
          </a:p>
          <a:p>
            <a:endParaRPr lang="en-US" sz="2400" dirty="0"/>
          </a:p>
          <a:p>
            <a:r>
              <a:rPr lang="en-US" sz="2400" dirty="0" smtClean="0"/>
              <a:t>Mental noise theory = when people are upset, the ability to process information is reduced by more than 80%.</a:t>
            </a:r>
          </a:p>
          <a:p>
            <a:endParaRPr lang="en-US" sz="2400" dirty="0"/>
          </a:p>
          <a:p>
            <a:endParaRPr lang="en-US" sz="2400" dirty="0" smtClean="0"/>
          </a:p>
        </p:txBody>
      </p:sp>
      <p:sp>
        <p:nvSpPr>
          <p:cNvPr id="4" name="Rectangle 3"/>
          <p:cNvSpPr/>
          <p:nvPr/>
        </p:nvSpPr>
        <p:spPr>
          <a:xfrm>
            <a:off x="5508910" y="2154757"/>
            <a:ext cx="3054183" cy="1938992"/>
          </a:xfrm>
          <a:prstGeom prst="rect">
            <a:avLst/>
          </a:prstGeom>
          <a:ln>
            <a:solidFill>
              <a:schemeClr val="accent1"/>
            </a:solidFill>
          </a:ln>
        </p:spPr>
        <p:txBody>
          <a:bodyPr wrap="square">
            <a:spAutoFit/>
          </a:bodyPr>
          <a:lstStyle/>
          <a:p>
            <a:r>
              <a:rPr lang="en-US" sz="2400" b="1" u="sng" dirty="0" smtClean="0">
                <a:solidFill>
                  <a:srgbClr val="AD122A"/>
                </a:solidFill>
              </a:rPr>
              <a:t>Example</a:t>
            </a:r>
          </a:p>
          <a:p>
            <a:endParaRPr lang="en-US" sz="2400" b="1" dirty="0">
              <a:solidFill>
                <a:srgbClr val="AD122A"/>
              </a:solidFill>
            </a:endParaRPr>
          </a:p>
          <a:p>
            <a:r>
              <a:rPr lang="en-US" sz="2400" b="1" dirty="0" smtClean="0">
                <a:solidFill>
                  <a:srgbClr val="AD122A"/>
                </a:solidFill>
              </a:rPr>
              <a:t>Key Message:</a:t>
            </a:r>
          </a:p>
          <a:p>
            <a:r>
              <a:rPr lang="en-US" sz="2400" b="1" dirty="0" smtClean="0">
                <a:solidFill>
                  <a:srgbClr val="AD122A"/>
                </a:solidFill>
              </a:rPr>
              <a:t>Cholera is a severe diarrheal disease</a:t>
            </a:r>
            <a:endParaRPr lang="en-US" sz="2400" b="1" dirty="0">
              <a:solidFill>
                <a:srgbClr val="AD122A"/>
              </a:solidFill>
            </a:endParaRPr>
          </a:p>
        </p:txBody>
      </p:sp>
    </p:spTree>
    <p:extLst>
      <p:ext uri="{BB962C8B-B14F-4D97-AF65-F5344CB8AC3E}">
        <p14:creationId xmlns:p14="http://schemas.microsoft.com/office/powerpoint/2010/main" val="80102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to Guide Key Message Development</a:t>
            </a:r>
            <a:endParaRPr lang="en-US" dirty="0"/>
          </a:p>
        </p:txBody>
      </p:sp>
      <p:sp>
        <p:nvSpPr>
          <p:cNvPr id="3" name="Content Placeholder 2"/>
          <p:cNvSpPr>
            <a:spLocks noGrp="1"/>
          </p:cNvSpPr>
          <p:nvPr>
            <p:ph idx="1"/>
          </p:nvPr>
        </p:nvSpPr>
        <p:spPr/>
        <p:txBody>
          <a:bodyPr>
            <a:normAutofit/>
          </a:bodyPr>
          <a:lstStyle/>
          <a:p>
            <a:r>
              <a:rPr lang="en-US" sz="2400" dirty="0" smtClean="0"/>
              <a:t>Conciseness: </a:t>
            </a:r>
            <a:endParaRPr lang="en-US" sz="2400" dirty="0"/>
          </a:p>
          <a:p>
            <a:r>
              <a:rPr lang="en-US" sz="2400" dirty="0"/>
              <a:t>Limit the number of key messages (ideally 3 key messages)</a:t>
            </a:r>
          </a:p>
          <a:p>
            <a:endParaRPr lang="en-US" sz="2400" dirty="0" smtClean="0"/>
          </a:p>
          <a:p>
            <a:r>
              <a:rPr lang="en-US" sz="2400" dirty="0" smtClean="0"/>
              <a:t>Brevity:</a:t>
            </a:r>
          </a:p>
          <a:p>
            <a:r>
              <a:rPr lang="en-US" sz="2400" dirty="0" smtClean="0"/>
              <a:t>Keep each key message less than 3 seconds</a:t>
            </a:r>
          </a:p>
          <a:p>
            <a:endParaRPr lang="en-US" sz="2400" dirty="0"/>
          </a:p>
          <a:p>
            <a:r>
              <a:rPr lang="en-US" sz="2400" dirty="0" smtClean="0"/>
              <a:t>Clarity: </a:t>
            </a:r>
          </a:p>
          <a:p>
            <a:r>
              <a:rPr lang="en-US" sz="2400" dirty="0" smtClean="0"/>
              <a:t>Clearly understandable for the general public (reading level of a ~13 year old)</a:t>
            </a:r>
          </a:p>
          <a:p>
            <a:endParaRPr lang="en-US" sz="2400" dirty="0"/>
          </a:p>
          <a:p>
            <a:endParaRPr lang="en-US" sz="2400" dirty="0"/>
          </a:p>
        </p:txBody>
      </p:sp>
    </p:spTree>
    <p:extLst>
      <p:ext uri="{BB962C8B-B14F-4D97-AF65-F5344CB8AC3E}">
        <p14:creationId xmlns:p14="http://schemas.microsoft.com/office/powerpoint/2010/main" val="172687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861132"/>
          </a:xfrm>
        </p:spPr>
        <p:txBody>
          <a:bodyPr/>
          <a:lstStyle/>
          <a:p>
            <a:r>
              <a:rPr lang="en-US" dirty="0" smtClean="0"/>
              <a:t>Step 5</a:t>
            </a:r>
            <a:endParaRPr lang="en-US" dirty="0"/>
          </a:p>
        </p:txBody>
      </p:sp>
      <p:sp>
        <p:nvSpPr>
          <p:cNvPr id="3" name="Content Placeholder 2"/>
          <p:cNvSpPr>
            <a:spLocks noGrp="1"/>
          </p:cNvSpPr>
          <p:nvPr>
            <p:ph idx="1"/>
          </p:nvPr>
        </p:nvSpPr>
        <p:spPr>
          <a:xfrm>
            <a:off x="621310" y="1882620"/>
            <a:ext cx="3712610" cy="3950310"/>
          </a:xfrm>
        </p:spPr>
        <p:txBody>
          <a:bodyPr>
            <a:normAutofit/>
          </a:bodyPr>
          <a:lstStyle/>
          <a:p>
            <a:r>
              <a:rPr lang="en-US" sz="2400" b="1" dirty="0" smtClean="0"/>
              <a:t>Develop supporting facts and proofs for each key message</a:t>
            </a:r>
            <a:endParaRPr lang="en-US" sz="2400" b="1" dirty="0"/>
          </a:p>
        </p:txBody>
      </p:sp>
      <p:sp>
        <p:nvSpPr>
          <p:cNvPr id="5" name="Rectangle 4"/>
          <p:cNvSpPr/>
          <p:nvPr/>
        </p:nvSpPr>
        <p:spPr>
          <a:xfrm>
            <a:off x="3998564" y="1256963"/>
            <a:ext cx="4897464" cy="5632311"/>
          </a:xfrm>
          <a:prstGeom prst="rect">
            <a:avLst/>
          </a:prstGeom>
          <a:ln>
            <a:solidFill>
              <a:schemeClr val="accent1"/>
            </a:solidFill>
          </a:ln>
        </p:spPr>
        <p:txBody>
          <a:bodyPr wrap="square">
            <a:spAutoFit/>
          </a:bodyPr>
          <a:lstStyle/>
          <a:p>
            <a:r>
              <a:rPr lang="en-US" sz="2400" b="1" u="sng" dirty="0" smtClean="0">
                <a:solidFill>
                  <a:srgbClr val="AD122A"/>
                </a:solidFill>
              </a:rPr>
              <a:t>Example</a:t>
            </a:r>
          </a:p>
          <a:p>
            <a:endParaRPr lang="en-US" sz="2400" b="1" dirty="0">
              <a:solidFill>
                <a:srgbClr val="AD122A"/>
              </a:solidFill>
            </a:endParaRPr>
          </a:p>
          <a:p>
            <a:r>
              <a:rPr lang="en-US" sz="2400" b="1" dirty="0" smtClean="0">
                <a:solidFill>
                  <a:srgbClr val="AD122A"/>
                </a:solidFill>
              </a:rPr>
              <a:t>Key Message:</a:t>
            </a:r>
          </a:p>
          <a:p>
            <a:r>
              <a:rPr lang="en-US" sz="2400" b="1" dirty="0" smtClean="0">
                <a:solidFill>
                  <a:srgbClr val="AD122A"/>
                </a:solidFill>
              </a:rPr>
              <a:t>Cholera is a severe diarrheal disease</a:t>
            </a:r>
          </a:p>
          <a:p>
            <a:endParaRPr lang="en-US" sz="2400" b="1" dirty="0">
              <a:solidFill>
                <a:srgbClr val="AD122A"/>
              </a:solidFill>
            </a:endParaRPr>
          </a:p>
          <a:p>
            <a:r>
              <a:rPr lang="en-US" sz="2400" b="1" dirty="0" smtClean="0">
                <a:solidFill>
                  <a:srgbClr val="AD122A"/>
                </a:solidFill>
              </a:rPr>
              <a:t>Supporting Facts:</a:t>
            </a:r>
          </a:p>
          <a:p>
            <a:r>
              <a:rPr lang="en-US" sz="2400" b="1" dirty="0" smtClean="0">
                <a:solidFill>
                  <a:srgbClr val="AD122A"/>
                </a:solidFill>
              </a:rPr>
              <a:t>Cholera is caused by bacteria found in feces</a:t>
            </a:r>
          </a:p>
          <a:p>
            <a:endParaRPr lang="en-US" sz="2400" b="1" dirty="0">
              <a:solidFill>
                <a:srgbClr val="AD122A"/>
              </a:solidFill>
            </a:endParaRPr>
          </a:p>
          <a:p>
            <a:r>
              <a:rPr lang="en-US" sz="2400" b="1" dirty="0" smtClean="0">
                <a:solidFill>
                  <a:srgbClr val="AD122A"/>
                </a:solidFill>
              </a:rPr>
              <a:t>Cholera causes mild to severe watery diarrhea that looks like rice water</a:t>
            </a:r>
          </a:p>
          <a:p>
            <a:endParaRPr lang="en-US" sz="2400" b="1" dirty="0">
              <a:solidFill>
                <a:srgbClr val="AD122A"/>
              </a:solidFill>
            </a:endParaRPr>
          </a:p>
          <a:p>
            <a:r>
              <a:rPr lang="en-US" sz="2400" b="1" dirty="0" smtClean="0">
                <a:solidFill>
                  <a:srgbClr val="AD122A"/>
                </a:solidFill>
              </a:rPr>
              <a:t>In severe cases, diarrhea is accompanied by vomiting and weakness</a:t>
            </a:r>
            <a:endParaRPr lang="en-US" sz="2400" b="1" dirty="0">
              <a:solidFill>
                <a:srgbClr val="AD122A"/>
              </a:solidFill>
            </a:endParaRPr>
          </a:p>
        </p:txBody>
      </p:sp>
    </p:spTree>
    <p:extLst>
      <p:ext uri="{BB962C8B-B14F-4D97-AF65-F5344CB8AC3E}">
        <p14:creationId xmlns:p14="http://schemas.microsoft.com/office/powerpoint/2010/main" val="163920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844033"/>
          </a:xfrm>
        </p:spPr>
        <p:txBody>
          <a:bodyPr/>
          <a:lstStyle/>
          <a:p>
            <a:r>
              <a:rPr lang="en-US" dirty="0" smtClean="0"/>
              <a:t>Step 6	</a:t>
            </a:r>
            <a:endParaRPr lang="en-US" dirty="0"/>
          </a:p>
        </p:txBody>
      </p:sp>
      <p:sp>
        <p:nvSpPr>
          <p:cNvPr id="3" name="Content Placeholder 2"/>
          <p:cNvSpPr>
            <a:spLocks noGrp="1"/>
          </p:cNvSpPr>
          <p:nvPr>
            <p:ph idx="1"/>
          </p:nvPr>
        </p:nvSpPr>
        <p:spPr>
          <a:xfrm>
            <a:off x="728421" y="1882620"/>
            <a:ext cx="3717120" cy="3950310"/>
          </a:xfrm>
        </p:spPr>
        <p:txBody>
          <a:bodyPr>
            <a:normAutofit/>
          </a:bodyPr>
          <a:lstStyle/>
          <a:p>
            <a:r>
              <a:rPr lang="en-US" sz="2400" b="1" dirty="0" smtClean="0"/>
              <a:t>Systematic message testing using standardized message testing procedures</a:t>
            </a:r>
            <a:endParaRPr lang="en-US" sz="2400" b="1" dirty="0"/>
          </a:p>
        </p:txBody>
      </p:sp>
      <p:sp>
        <p:nvSpPr>
          <p:cNvPr id="5" name="Rectangle 4"/>
          <p:cNvSpPr/>
          <p:nvPr/>
        </p:nvSpPr>
        <p:spPr>
          <a:xfrm>
            <a:off x="4891966" y="2154757"/>
            <a:ext cx="3942068" cy="1569660"/>
          </a:xfrm>
          <a:prstGeom prst="rect">
            <a:avLst/>
          </a:prstGeom>
          <a:ln>
            <a:solidFill>
              <a:schemeClr val="accent1"/>
            </a:solidFill>
          </a:ln>
        </p:spPr>
        <p:txBody>
          <a:bodyPr wrap="square">
            <a:spAutoFit/>
          </a:bodyPr>
          <a:lstStyle/>
          <a:p>
            <a:r>
              <a:rPr lang="en-US" sz="2400" b="1" u="sng" dirty="0" smtClean="0">
                <a:solidFill>
                  <a:srgbClr val="AD122A"/>
                </a:solidFill>
              </a:rPr>
              <a:t>Example</a:t>
            </a:r>
          </a:p>
          <a:p>
            <a:endParaRPr lang="en-US" sz="2400" b="1" dirty="0">
              <a:solidFill>
                <a:srgbClr val="AD122A"/>
              </a:solidFill>
            </a:endParaRPr>
          </a:p>
          <a:p>
            <a:r>
              <a:rPr lang="en-US" sz="2400" b="1" dirty="0" smtClean="0">
                <a:solidFill>
                  <a:srgbClr val="AD122A"/>
                </a:solidFill>
              </a:rPr>
              <a:t>Peer organizations</a:t>
            </a:r>
          </a:p>
          <a:p>
            <a:r>
              <a:rPr lang="en-US" sz="2400" b="1" dirty="0" smtClean="0">
                <a:solidFill>
                  <a:srgbClr val="AD122A"/>
                </a:solidFill>
              </a:rPr>
              <a:t>Surrogate target audience</a:t>
            </a:r>
            <a:endParaRPr lang="en-US" sz="2400" b="1" dirty="0">
              <a:solidFill>
                <a:srgbClr val="AD122A"/>
              </a:solidFill>
            </a:endParaRPr>
          </a:p>
        </p:txBody>
      </p:sp>
    </p:spTree>
    <p:extLst>
      <p:ext uri="{BB962C8B-B14F-4D97-AF65-F5344CB8AC3E}">
        <p14:creationId xmlns:p14="http://schemas.microsoft.com/office/powerpoint/2010/main" val="62098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209852"/>
            <a:ext cx="7606427" cy="704548"/>
          </a:xfrm>
        </p:spPr>
        <p:txBody>
          <a:bodyPr/>
          <a:lstStyle/>
          <a:p>
            <a:r>
              <a:rPr lang="en-US" dirty="0" smtClean="0"/>
              <a:t>The Basics</a:t>
            </a:r>
            <a:endParaRPr lang="en-US" dirty="0"/>
          </a:p>
        </p:txBody>
      </p:sp>
      <p:sp>
        <p:nvSpPr>
          <p:cNvPr id="3" name="Content Placeholder 2"/>
          <p:cNvSpPr>
            <a:spLocks noGrp="1"/>
          </p:cNvSpPr>
          <p:nvPr>
            <p:ph idx="1"/>
          </p:nvPr>
        </p:nvSpPr>
        <p:spPr>
          <a:xfrm>
            <a:off x="838200" y="914400"/>
            <a:ext cx="7620000" cy="5943600"/>
          </a:xfrm>
        </p:spPr>
        <p:txBody>
          <a:bodyPr>
            <a:noAutofit/>
          </a:bodyPr>
          <a:lstStyle/>
          <a:p>
            <a:pPr marL="342991" indent="-342991">
              <a:buFont typeface="+mj-lt"/>
              <a:buAutoNum type="arabicPeriod"/>
            </a:pPr>
            <a:r>
              <a:rPr lang="en-US" sz="2400" b="1" dirty="0" smtClean="0"/>
              <a:t>Be </a:t>
            </a:r>
            <a:r>
              <a:rPr lang="en-US" sz="2400" b="1" dirty="0"/>
              <a:t>First</a:t>
            </a:r>
            <a:r>
              <a:rPr lang="en-US" sz="2400" dirty="0"/>
              <a:t>: Crises are time-sensitive. </a:t>
            </a:r>
            <a:r>
              <a:rPr lang="en-US" sz="2400" dirty="0" smtClean="0"/>
              <a:t>For </a:t>
            </a:r>
            <a:r>
              <a:rPr lang="en-US" sz="2400" dirty="0"/>
              <a:t>members of the public, the first source of information often becomes the preferred </a:t>
            </a:r>
            <a:r>
              <a:rPr lang="en-US" sz="2400" dirty="0" smtClean="0"/>
              <a:t>source.</a:t>
            </a:r>
          </a:p>
          <a:p>
            <a:pPr marL="342991" indent="-342991">
              <a:buFont typeface="+mj-lt"/>
              <a:buAutoNum type="arabicPeriod"/>
            </a:pPr>
            <a:r>
              <a:rPr lang="en-US" sz="2400" b="1" dirty="0" smtClean="0"/>
              <a:t>Be </a:t>
            </a:r>
            <a:r>
              <a:rPr lang="en-US" sz="2400" b="1" dirty="0"/>
              <a:t>Right</a:t>
            </a:r>
            <a:r>
              <a:rPr lang="en-US" sz="2400" dirty="0"/>
              <a:t>: Accuracy establishes credibility. Information can include what is known, what is not known, and what is being done to fill in the </a:t>
            </a:r>
            <a:r>
              <a:rPr lang="en-US" sz="2400" dirty="0" smtClean="0"/>
              <a:t>gaps.</a:t>
            </a:r>
          </a:p>
          <a:p>
            <a:pPr marL="342991" indent="-342991">
              <a:buFont typeface="+mj-lt"/>
              <a:buAutoNum type="arabicPeriod"/>
            </a:pPr>
            <a:r>
              <a:rPr lang="en-US" sz="2400" b="1" dirty="0" smtClean="0"/>
              <a:t>Be </a:t>
            </a:r>
            <a:r>
              <a:rPr lang="en-US" sz="2400" b="1" dirty="0"/>
              <a:t>Credible</a:t>
            </a:r>
            <a:r>
              <a:rPr lang="en-US" sz="2400" dirty="0"/>
              <a:t>: Honesty and truthfulness should not be compromised during </a:t>
            </a:r>
            <a:r>
              <a:rPr lang="en-US" sz="2400" dirty="0" smtClean="0"/>
              <a:t>crises.</a:t>
            </a:r>
          </a:p>
          <a:p>
            <a:pPr marL="342991" indent="-342991">
              <a:buFont typeface="+mj-lt"/>
              <a:buAutoNum type="arabicPeriod"/>
            </a:pPr>
            <a:r>
              <a:rPr lang="en-US" sz="2400" b="1" dirty="0" smtClean="0"/>
              <a:t>Express </a:t>
            </a:r>
            <a:r>
              <a:rPr lang="en-US" sz="2400" b="1" dirty="0"/>
              <a:t>Empathy</a:t>
            </a:r>
            <a:r>
              <a:rPr lang="en-US" sz="2400" dirty="0"/>
              <a:t>: </a:t>
            </a:r>
            <a:r>
              <a:rPr lang="en-US" sz="2400" dirty="0" smtClean="0"/>
              <a:t>Addressing what people are feeling, and the challenges they face, builds trust and rapport.</a:t>
            </a:r>
          </a:p>
          <a:p>
            <a:pPr marL="342991" indent="-342991">
              <a:buFont typeface="+mj-lt"/>
              <a:buAutoNum type="arabicPeriod"/>
            </a:pPr>
            <a:r>
              <a:rPr lang="en-US" sz="2400" b="1" dirty="0" smtClean="0"/>
              <a:t>Promote </a:t>
            </a:r>
            <a:r>
              <a:rPr lang="en-US" sz="2400" b="1" dirty="0"/>
              <a:t>Action</a:t>
            </a:r>
            <a:r>
              <a:rPr lang="en-US" sz="2400" dirty="0"/>
              <a:t>: Giving people meaningful things to do calms anxiety, helps restore order, and promotes a restored sense of </a:t>
            </a:r>
            <a:r>
              <a:rPr lang="en-US" sz="2400" dirty="0" smtClean="0"/>
              <a:t>control.</a:t>
            </a:r>
          </a:p>
          <a:p>
            <a:pPr marL="342991" indent="-342991">
              <a:buFont typeface="+mj-lt"/>
              <a:buAutoNum type="arabicPeriod"/>
            </a:pPr>
            <a:r>
              <a:rPr lang="en-US" sz="2400" b="1" dirty="0" smtClean="0"/>
              <a:t>Show </a:t>
            </a:r>
            <a:r>
              <a:rPr lang="en-US" sz="2400" b="1" dirty="0"/>
              <a:t>Respect</a:t>
            </a:r>
            <a:r>
              <a:rPr lang="en-US" sz="2400" dirty="0"/>
              <a:t>: </a:t>
            </a:r>
            <a:r>
              <a:rPr lang="en-US" sz="2400" dirty="0" smtClean="0"/>
              <a:t>Respectful </a:t>
            </a:r>
            <a:r>
              <a:rPr lang="en-US" sz="2400" dirty="0"/>
              <a:t>communication promotes cooperation and rapport.</a:t>
            </a:r>
          </a:p>
        </p:txBody>
      </p:sp>
    </p:spTree>
    <p:extLst>
      <p:ext uri="{BB962C8B-B14F-4D97-AF65-F5344CB8AC3E}">
        <p14:creationId xmlns:p14="http://schemas.microsoft.com/office/powerpoint/2010/main" val="213677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813037"/>
          </a:xfrm>
        </p:spPr>
        <p:txBody>
          <a:bodyPr/>
          <a:lstStyle/>
          <a:p>
            <a:r>
              <a:rPr lang="en-US" dirty="0" smtClean="0"/>
              <a:t>Step 7	</a:t>
            </a:r>
            <a:endParaRPr lang="en-US" dirty="0"/>
          </a:p>
        </p:txBody>
      </p:sp>
      <p:sp>
        <p:nvSpPr>
          <p:cNvPr id="3" name="Content Placeholder 2"/>
          <p:cNvSpPr>
            <a:spLocks noGrp="1"/>
          </p:cNvSpPr>
          <p:nvPr>
            <p:ph idx="1"/>
          </p:nvPr>
        </p:nvSpPr>
        <p:spPr>
          <a:xfrm>
            <a:off x="956667" y="1882620"/>
            <a:ext cx="7923862" cy="3950310"/>
          </a:xfrm>
        </p:spPr>
        <p:txBody>
          <a:bodyPr>
            <a:normAutofit/>
          </a:bodyPr>
          <a:lstStyle/>
          <a:p>
            <a:r>
              <a:rPr lang="en-US" sz="2400" b="1" dirty="0" smtClean="0"/>
              <a:t>Plan for delivery of prepared message maps through:</a:t>
            </a:r>
          </a:p>
          <a:p>
            <a:endParaRPr lang="en-US" sz="2400" b="1" dirty="0" smtClean="0"/>
          </a:p>
          <a:p>
            <a:pPr marL="342900" indent="-342900">
              <a:buAutoNum type="arabicParenR"/>
            </a:pPr>
            <a:r>
              <a:rPr lang="en-US" sz="2400" dirty="0" smtClean="0"/>
              <a:t>A trained spokesperson</a:t>
            </a:r>
          </a:p>
          <a:p>
            <a:pPr marL="342900" indent="-342900">
              <a:buAutoNum type="arabicParenR"/>
            </a:pPr>
            <a:endParaRPr lang="en-US" sz="2400" dirty="0" smtClean="0"/>
          </a:p>
          <a:p>
            <a:pPr marL="342900" indent="-342900">
              <a:buAutoNum type="arabicParenR"/>
            </a:pPr>
            <a:r>
              <a:rPr lang="en-US" sz="2400" dirty="0" smtClean="0"/>
              <a:t>Appropriate communication channels</a:t>
            </a:r>
          </a:p>
          <a:p>
            <a:pPr marL="342900" indent="-342900">
              <a:buAutoNum type="arabicParenR"/>
            </a:pPr>
            <a:endParaRPr lang="en-US" sz="2400" dirty="0" smtClean="0"/>
          </a:p>
          <a:p>
            <a:pPr marL="342900" indent="-342900">
              <a:buAutoNum type="arabicParenR"/>
            </a:pPr>
            <a:r>
              <a:rPr lang="en-US" sz="2400" dirty="0" smtClean="0"/>
              <a:t>Trusted individuals or organizations</a:t>
            </a:r>
          </a:p>
          <a:p>
            <a:endParaRPr lang="en-US" sz="2400" dirty="0"/>
          </a:p>
        </p:txBody>
      </p:sp>
    </p:spTree>
    <p:extLst>
      <p:ext uri="{BB962C8B-B14F-4D97-AF65-F5344CB8AC3E}">
        <p14:creationId xmlns:p14="http://schemas.microsoft.com/office/powerpoint/2010/main" val="323201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6589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370"/>
            <a:ext cx="7606427" cy="1359153"/>
          </a:xfrm>
        </p:spPr>
        <p:txBody>
          <a:bodyPr/>
          <a:lstStyle/>
          <a:p>
            <a:r>
              <a:rPr lang="en-US" dirty="0" smtClean="0"/>
              <a:t>Common </a:t>
            </a:r>
            <a:br>
              <a:rPr lang="en-US" dirty="0" smtClean="0"/>
            </a:br>
            <a:r>
              <a:rPr lang="en-US" dirty="0" smtClean="0"/>
              <a:t>Communication </a:t>
            </a:r>
            <a:r>
              <a:rPr lang="en-US" dirty="0" smtClean="0"/>
              <a:t>Failures</a:t>
            </a:r>
            <a:endParaRPr lang="en-US" dirty="0"/>
          </a:p>
        </p:txBody>
      </p:sp>
      <p:sp>
        <p:nvSpPr>
          <p:cNvPr id="3" name="Content Placeholder 2"/>
          <p:cNvSpPr>
            <a:spLocks noGrp="1"/>
          </p:cNvSpPr>
          <p:nvPr>
            <p:ph idx="1"/>
          </p:nvPr>
        </p:nvSpPr>
        <p:spPr>
          <a:xfrm>
            <a:off x="956667" y="1433194"/>
            <a:ext cx="7282212" cy="5424805"/>
          </a:xfrm>
        </p:spPr>
        <p:txBody>
          <a:bodyPr>
            <a:noAutofit/>
          </a:bodyPr>
          <a:lstStyle/>
          <a:p>
            <a:pPr marL="342900" indent="-342900">
              <a:buAutoNum type="arabicParenR"/>
            </a:pPr>
            <a:r>
              <a:rPr lang="en-US" sz="2400" dirty="0" smtClean="0"/>
              <a:t>Mixed messages from multiple experts </a:t>
            </a:r>
            <a:endParaRPr lang="en-US" sz="2400" dirty="0" smtClean="0"/>
          </a:p>
          <a:p>
            <a:pPr lvl="1" indent="0">
              <a:buNone/>
            </a:pPr>
            <a:r>
              <a:rPr lang="en-US" sz="2000" dirty="0"/>
              <a:t>B</a:t>
            </a:r>
            <a:r>
              <a:rPr lang="en-US" sz="2000" dirty="0" smtClean="0"/>
              <a:t>oil </a:t>
            </a:r>
            <a:r>
              <a:rPr lang="en-US" sz="2000" dirty="0" smtClean="0"/>
              <a:t>water </a:t>
            </a:r>
            <a:r>
              <a:rPr lang="en-US" sz="2000" dirty="0" smtClean="0"/>
              <a:t>orders</a:t>
            </a:r>
            <a:endParaRPr lang="en-US" sz="2000" dirty="0" smtClean="0"/>
          </a:p>
          <a:p>
            <a:pPr marL="342900" indent="-342900">
              <a:buAutoNum type="arabicParenR"/>
            </a:pPr>
            <a:endParaRPr lang="en-US" sz="2400" dirty="0" smtClean="0"/>
          </a:p>
          <a:p>
            <a:pPr marL="342900" indent="-342900">
              <a:buAutoNum type="arabicParenR"/>
            </a:pPr>
            <a:r>
              <a:rPr lang="en-US" sz="2400" dirty="0" smtClean="0"/>
              <a:t>Information released late </a:t>
            </a:r>
            <a:endParaRPr lang="en-US" sz="2400" dirty="0" smtClean="0"/>
          </a:p>
          <a:p>
            <a:pPr lvl="1" indent="0">
              <a:buNone/>
            </a:pPr>
            <a:r>
              <a:rPr lang="en-US" sz="2000" dirty="0"/>
              <a:t>P</a:t>
            </a:r>
            <a:r>
              <a:rPr lang="en-US" sz="2000" dirty="0" smtClean="0"/>
              <a:t>ost-tornado </a:t>
            </a:r>
            <a:r>
              <a:rPr lang="en-US" sz="2000" dirty="0" smtClean="0"/>
              <a:t>volunteer staging </a:t>
            </a:r>
            <a:r>
              <a:rPr lang="en-US" sz="2000" dirty="0" smtClean="0"/>
              <a:t>area</a:t>
            </a:r>
            <a:endParaRPr lang="en-US" sz="2000" dirty="0" smtClean="0"/>
          </a:p>
          <a:p>
            <a:pPr marL="342900" indent="-342900">
              <a:buAutoNum type="arabicParenR"/>
            </a:pPr>
            <a:endParaRPr lang="en-US" sz="2400" dirty="0" smtClean="0"/>
          </a:p>
          <a:p>
            <a:pPr marL="342900" indent="-342900">
              <a:buAutoNum type="arabicParenR"/>
            </a:pPr>
            <a:r>
              <a:rPr lang="en-US" sz="2400" dirty="0" smtClean="0"/>
              <a:t>Paternalistic attitudes </a:t>
            </a:r>
            <a:endParaRPr lang="en-US" sz="2400" dirty="0" smtClean="0"/>
          </a:p>
          <a:p>
            <a:pPr lvl="1" indent="0">
              <a:buNone/>
            </a:pPr>
            <a:r>
              <a:rPr lang="en-US" sz="2000" dirty="0" smtClean="0"/>
              <a:t>“D</a:t>
            </a:r>
            <a:r>
              <a:rPr lang="en-US" sz="2000" dirty="0" smtClean="0"/>
              <a:t>on’t worry”</a:t>
            </a:r>
            <a:endParaRPr lang="en-US" sz="2000" dirty="0" smtClean="0"/>
          </a:p>
          <a:p>
            <a:pPr marL="342900" indent="-342900">
              <a:buAutoNum type="arabicParenR"/>
            </a:pPr>
            <a:endParaRPr lang="en-US" sz="2400" dirty="0" smtClean="0"/>
          </a:p>
          <a:p>
            <a:pPr marL="342900" indent="-342900">
              <a:buAutoNum type="arabicParenR"/>
            </a:pPr>
            <a:r>
              <a:rPr lang="en-US" sz="2400" dirty="0" smtClean="0"/>
              <a:t>Not countering rumors and myths in real </a:t>
            </a:r>
            <a:r>
              <a:rPr lang="en-US" sz="2400" dirty="0" smtClean="0"/>
              <a:t>time</a:t>
            </a:r>
          </a:p>
          <a:p>
            <a:pPr lvl="1" indent="0">
              <a:buNone/>
            </a:pPr>
            <a:r>
              <a:rPr lang="en-US" sz="2000" dirty="0"/>
              <a:t>S</a:t>
            </a:r>
            <a:r>
              <a:rPr lang="en-US" sz="2000" dirty="0" smtClean="0"/>
              <a:t>harks </a:t>
            </a:r>
            <a:r>
              <a:rPr lang="en-US" sz="2000" dirty="0" smtClean="0"/>
              <a:t>on the </a:t>
            </a:r>
            <a:r>
              <a:rPr lang="en-US" sz="2000" dirty="0" smtClean="0"/>
              <a:t>highway</a:t>
            </a:r>
            <a:endParaRPr lang="en-US" sz="2000" dirty="0" smtClean="0"/>
          </a:p>
          <a:p>
            <a:pPr marL="342900" indent="-342900">
              <a:buAutoNum type="arabicParenR"/>
            </a:pPr>
            <a:endParaRPr lang="en-US" sz="2400" dirty="0" smtClean="0"/>
          </a:p>
          <a:p>
            <a:pPr marL="342900" indent="-342900">
              <a:buAutoNum type="arabicParenR"/>
            </a:pPr>
            <a:r>
              <a:rPr lang="en-US" sz="2400" dirty="0" smtClean="0"/>
              <a:t>Public power struggles and confusion </a:t>
            </a:r>
            <a:endParaRPr lang="en-US" sz="2400" dirty="0" smtClean="0"/>
          </a:p>
          <a:p>
            <a:pPr lvl="1" indent="0">
              <a:buNone/>
            </a:pPr>
            <a:r>
              <a:rPr lang="en-US" sz="2000" dirty="0"/>
              <a:t>T</a:t>
            </a:r>
            <a:r>
              <a:rPr lang="en-US" sz="2000" dirty="0" smtClean="0"/>
              <a:t>wo </a:t>
            </a:r>
            <a:r>
              <a:rPr lang="en-US" sz="2000" dirty="0" smtClean="0"/>
              <a:t>‘bosses</a:t>
            </a:r>
            <a:r>
              <a:rPr lang="en-US" sz="2000" dirty="0" smtClean="0"/>
              <a:t>’</a:t>
            </a:r>
            <a:endParaRPr lang="en-US" sz="2000" dirty="0" smtClean="0"/>
          </a:p>
          <a:p>
            <a:pPr marL="342900" indent="-342900">
              <a:buAutoNum type="arabicParenR"/>
            </a:pPr>
            <a:endParaRPr lang="en-US" sz="2400" dirty="0"/>
          </a:p>
        </p:txBody>
      </p:sp>
    </p:spTree>
    <p:extLst>
      <p:ext uri="{BB962C8B-B14F-4D97-AF65-F5344CB8AC3E}">
        <p14:creationId xmlns:p14="http://schemas.microsoft.com/office/powerpoint/2010/main" val="34436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News?</a:t>
            </a:r>
            <a:endParaRPr lang="en-US" dirty="0"/>
          </a:p>
        </p:txBody>
      </p:sp>
      <p:pic>
        <p:nvPicPr>
          <p:cNvPr id="4" name="Content Placeholder 3"/>
          <p:cNvPicPr>
            <a:picLocks noGrp="1" noChangeAspect="1"/>
          </p:cNvPicPr>
          <p:nvPr>
            <p:ph idx="1"/>
          </p:nvPr>
        </p:nvPicPr>
        <p:blipFill>
          <a:blip r:embed="rId3"/>
          <a:stretch>
            <a:fillRect/>
          </a:stretch>
        </p:blipFill>
        <p:spPr>
          <a:xfrm>
            <a:off x="956666" y="1877742"/>
            <a:ext cx="4258246" cy="2703986"/>
          </a:xfrm>
          <a:prstGeom prst="rect">
            <a:avLst/>
          </a:prstGeom>
        </p:spPr>
      </p:pic>
      <p:pic>
        <p:nvPicPr>
          <p:cNvPr id="7" name="Picture 6"/>
          <p:cNvPicPr/>
          <p:nvPr/>
        </p:nvPicPr>
        <p:blipFill rotWithShape="1">
          <a:blip r:embed="rId4"/>
          <a:srcRect l="16506" t="17660" r="66969" b="48078"/>
          <a:stretch/>
        </p:blipFill>
        <p:spPr bwMode="auto">
          <a:xfrm>
            <a:off x="4169045" y="3828082"/>
            <a:ext cx="4660704" cy="2730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592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Case Study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2729" y="4315855"/>
            <a:ext cx="3771271" cy="252093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7" y="1754984"/>
            <a:ext cx="4763165" cy="3439005"/>
          </a:xfrm>
          <a:prstGeom prst="rect">
            <a:avLst/>
          </a:prstGeom>
        </p:spPr>
      </p:pic>
    </p:spTree>
    <p:extLst>
      <p:ext uri="{BB962C8B-B14F-4D97-AF65-F5344CB8AC3E}">
        <p14:creationId xmlns:p14="http://schemas.microsoft.com/office/powerpoint/2010/main" val="187116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Ways People Process Information during a Crisis</a:t>
            </a:r>
          </a:p>
        </p:txBody>
      </p:sp>
      <p:sp>
        <p:nvSpPr>
          <p:cNvPr id="3" name="Content Placeholder 2"/>
          <p:cNvSpPr>
            <a:spLocks noGrp="1"/>
          </p:cNvSpPr>
          <p:nvPr>
            <p:ph idx="1"/>
          </p:nvPr>
        </p:nvSpPr>
        <p:spPr>
          <a:xfrm>
            <a:off x="956667" y="2456058"/>
            <a:ext cx="7282212" cy="3950310"/>
          </a:xfrm>
        </p:spPr>
        <p:txBody>
          <a:bodyPr>
            <a:normAutofit/>
          </a:bodyPr>
          <a:lstStyle/>
          <a:p>
            <a:r>
              <a:rPr lang="en-US" sz="2400" dirty="0" smtClean="0"/>
              <a:t>1. We Simplify Messages</a:t>
            </a:r>
          </a:p>
          <a:p>
            <a:endParaRPr lang="en-US" sz="2400" dirty="0"/>
          </a:p>
          <a:p>
            <a:r>
              <a:rPr lang="en-US" sz="2400" dirty="0" smtClean="0"/>
              <a:t>2. We hold on to current beliefs</a:t>
            </a:r>
          </a:p>
          <a:p>
            <a:endParaRPr lang="en-US" sz="2400" dirty="0"/>
          </a:p>
          <a:p>
            <a:r>
              <a:rPr lang="en-US" sz="2400" dirty="0" smtClean="0"/>
              <a:t>3. We look for additional information and opinions</a:t>
            </a:r>
          </a:p>
          <a:p>
            <a:endParaRPr lang="en-US" sz="2400" dirty="0"/>
          </a:p>
          <a:p>
            <a:r>
              <a:rPr lang="en-US" sz="2400" dirty="0" smtClean="0"/>
              <a:t>4. We believe the first Message</a:t>
            </a:r>
            <a:endParaRPr lang="en-US" sz="2400" dirty="0"/>
          </a:p>
        </p:txBody>
      </p:sp>
    </p:spTree>
    <p:extLst>
      <p:ext uri="{BB962C8B-B14F-4D97-AF65-F5344CB8AC3E}">
        <p14:creationId xmlns:p14="http://schemas.microsoft.com/office/powerpoint/2010/main" val="54789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We simplify </a:t>
            </a:r>
            <a:r>
              <a:rPr lang="en-US" dirty="0" smtClean="0"/>
              <a:t>messages</a:t>
            </a:r>
            <a:endParaRPr lang="en-US" dirty="0"/>
          </a:p>
        </p:txBody>
      </p:sp>
      <p:sp>
        <p:nvSpPr>
          <p:cNvPr id="8" name="Content Placeholder 7"/>
          <p:cNvSpPr>
            <a:spLocks noGrp="1"/>
          </p:cNvSpPr>
          <p:nvPr>
            <p:ph idx="1"/>
          </p:nvPr>
        </p:nvSpPr>
        <p:spPr>
          <a:xfrm>
            <a:off x="838200" y="2133261"/>
            <a:ext cx="7620000" cy="4546507"/>
          </a:xfrm>
        </p:spPr>
        <p:txBody>
          <a:bodyPr>
            <a:noAutofit/>
          </a:bodyPr>
          <a:lstStyle/>
          <a:p>
            <a:r>
              <a:rPr lang="en-US" sz="2400" dirty="0" smtClean="0"/>
              <a:t>Under </a:t>
            </a:r>
            <a:r>
              <a:rPr lang="en-US" sz="2400" dirty="0"/>
              <a:t>intense stress and possible information overload, we tend to miss the nuances of health and safety messages by doing the following: </a:t>
            </a:r>
            <a:endParaRPr lang="en-US" sz="2400" dirty="0" smtClean="0"/>
          </a:p>
          <a:p>
            <a:pPr marL="285750" indent="-285750">
              <a:buFont typeface="Arial" panose="020B0604020202020204" pitchFamily="34" charset="0"/>
              <a:buChar char="•"/>
            </a:pPr>
            <a:r>
              <a:rPr lang="en-US" sz="2400" dirty="0" smtClean="0"/>
              <a:t>Not </a:t>
            </a:r>
            <a:r>
              <a:rPr lang="en-US" sz="2400" dirty="0"/>
              <a:t>fully hearing information because of our inability to juggle multiple facts during a crisis </a:t>
            </a:r>
          </a:p>
          <a:p>
            <a:pPr marL="285750" indent="-285750">
              <a:buFont typeface="Arial" panose="020B0604020202020204" pitchFamily="34" charset="0"/>
              <a:buChar char="•"/>
            </a:pPr>
            <a:r>
              <a:rPr lang="en-US" sz="2400" dirty="0" smtClean="0"/>
              <a:t>Not </a:t>
            </a:r>
            <a:r>
              <a:rPr lang="en-US" sz="2400" dirty="0"/>
              <a:t>remembering as much of the information as we normally </a:t>
            </a:r>
            <a:r>
              <a:rPr lang="en-US" sz="2400" dirty="0" smtClean="0"/>
              <a:t>could</a:t>
            </a:r>
          </a:p>
          <a:p>
            <a:pPr marL="285750" indent="-285750">
              <a:buFont typeface="Arial" panose="020B0604020202020204" pitchFamily="34" charset="0"/>
              <a:buChar char="•"/>
            </a:pPr>
            <a:r>
              <a:rPr lang="en-US" sz="2400" dirty="0" smtClean="0"/>
              <a:t>Misinterpreting </a:t>
            </a:r>
            <a:r>
              <a:rPr lang="en-US" sz="2400" dirty="0"/>
              <a:t>confusing action messages </a:t>
            </a:r>
          </a:p>
          <a:p>
            <a:pPr marL="285750" indent="-285750">
              <a:buFont typeface="Arial" panose="020B0604020202020204" pitchFamily="34" charset="0"/>
              <a:buChar char="•"/>
            </a:pPr>
            <a:r>
              <a:rPr lang="en-US" sz="2400" dirty="0" smtClean="0"/>
              <a:t>To </a:t>
            </a:r>
            <a:r>
              <a:rPr lang="en-US" sz="2400" dirty="0"/>
              <a:t>cope, many of us may not attempt a logical and reasoned approach to decision making. Instead, we may rely on habits and long-held practices. We might follow bad examples set by </a:t>
            </a:r>
            <a:r>
              <a:rPr lang="en-US" sz="2400" dirty="0" smtClean="0"/>
              <a:t>others.</a:t>
            </a:r>
            <a:endParaRPr lang="en-US" sz="2400" dirty="0"/>
          </a:p>
        </p:txBody>
      </p:sp>
    </p:spTree>
    <p:extLst>
      <p:ext uri="{BB962C8B-B14F-4D97-AF65-F5344CB8AC3E}">
        <p14:creationId xmlns:p14="http://schemas.microsoft.com/office/powerpoint/2010/main" val="123842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hold on to current beliefs</a:t>
            </a:r>
            <a:endParaRPr lang="en-US" dirty="0"/>
          </a:p>
        </p:txBody>
      </p:sp>
      <p:sp>
        <p:nvSpPr>
          <p:cNvPr id="3" name="Content Placeholder 2"/>
          <p:cNvSpPr>
            <a:spLocks noGrp="1"/>
          </p:cNvSpPr>
          <p:nvPr>
            <p:ph idx="1"/>
          </p:nvPr>
        </p:nvSpPr>
        <p:spPr>
          <a:xfrm>
            <a:off x="712922" y="2133261"/>
            <a:ext cx="8028122" cy="4608501"/>
          </a:xfrm>
        </p:spPr>
        <p:txBody>
          <a:bodyPr>
            <a:noAutofit/>
          </a:bodyPr>
          <a:lstStyle/>
          <a:p>
            <a:pPr marL="285750" indent="-285750">
              <a:buFont typeface="Arial" panose="020B0604020202020204" pitchFamily="34" charset="0"/>
              <a:buChar char="•"/>
            </a:pPr>
            <a:r>
              <a:rPr lang="en-US" sz="2400" dirty="0"/>
              <a:t>Crisis communication sometimes requires asking people to do something that seems counterintuitive, such as evacuating even when the weather looks calm. </a:t>
            </a:r>
            <a:endParaRPr lang="en-US" sz="2400" dirty="0" smtClean="0"/>
          </a:p>
          <a:p>
            <a:pPr marL="285750" indent="-285750">
              <a:buFont typeface="Arial" panose="020B0604020202020204" pitchFamily="34" charset="0"/>
              <a:buChar char="•"/>
            </a:pPr>
            <a:r>
              <a:rPr lang="en-US" sz="2400" dirty="0" smtClean="0"/>
              <a:t>Changing </a:t>
            </a:r>
            <a:r>
              <a:rPr lang="en-US" sz="2400" dirty="0"/>
              <a:t>our beliefs during a crisis or emergency may be difficult. Beliefs are often held very strongly and not easily altered. We tend not to seek evidence that contradicts beliefs we already hold. </a:t>
            </a:r>
            <a:endParaRPr lang="en-US" sz="2400" dirty="0" smtClean="0"/>
          </a:p>
          <a:p>
            <a:pPr marL="285750" indent="-285750">
              <a:buFont typeface="Arial" panose="020B0604020202020204" pitchFamily="34" charset="0"/>
              <a:buChar char="•"/>
            </a:pPr>
            <a:r>
              <a:rPr lang="en-US" sz="2400" dirty="0" smtClean="0"/>
              <a:t>We </a:t>
            </a:r>
            <a:r>
              <a:rPr lang="en-US" sz="2400" dirty="0"/>
              <a:t>also tend to exploit any conflicting or unclear messages about a subject by interpreting it as consistent with existing beliefs. </a:t>
            </a:r>
            <a:r>
              <a:rPr lang="en-US" sz="2400" dirty="0" smtClean="0"/>
              <a:t>Faced </a:t>
            </a:r>
            <a:r>
              <a:rPr lang="en-US" sz="2400" dirty="0"/>
              <a:t>with new risks in an emergency, we may have to rely on experts with whom we have little or no experience. </a:t>
            </a:r>
          </a:p>
        </p:txBody>
      </p:sp>
    </p:spTree>
    <p:extLst>
      <p:ext uri="{BB962C8B-B14F-4D97-AF65-F5344CB8AC3E}">
        <p14:creationId xmlns:p14="http://schemas.microsoft.com/office/powerpoint/2010/main" val="1962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look for additional information and opinions</a:t>
            </a:r>
            <a:endParaRPr lang="en-US" dirty="0"/>
          </a:p>
        </p:txBody>
      </p:sp>
      <p:sp>
        <p:nvSpPr>
          <p:cNvPr id="3" name="Content Placeholder 2"/>
          <p:cNvSpPr>
            <a:spLocks noGrp="1"/>
          </p:cNvSpPr>
          <p:nvPr>
            <p:ph idx="1"/>
          </p:nvPr>
        </p:nvSpPr>
        <p:spPr>
          <a:xfrm>
            <a:off x="838200" y="1754984"/>
            <a:ext cx="7620000" cy="5103016"/>
          </a:xfrm>
        </p:spPr>
        <p:txBody>
          <a:bodyPr>
            <a:noAutofit/>
          </a:bodyPr>
          <a:lstStyle/>
          <a:p>
            <a:r>
              <a:rPr lang="en-US" sz="2000" dirty="0" smtClean="0"/>
              <a:t>We </a:t>
            </a:r>
            <a:r>
              <a:rPr lang="en-US" sz="2000" dirty="0"/>
              <a:t>remember what we see and tend to believe what we’ve experienced. During crises, we want messages confirmed before taking action. You may find that you or other individuals are likely to do the </a:t>
            </a:r>
            <a:r>
              <a:rPr lang="en-US" sz="2000" dirty="0" smtClean="0"/>
              <a:t>following:</a:t>
            </a:r>
          </a:p>
          <a:p>
            <a:pPr marL="285750" indent="-285750">
              <a:buFont typeface="Arial" panose="020B0604020202020204" pitchFamily="34" charset="0"/>
              <a:buChar char="•"/>
            </a:pPr>
            <a:r>
              <a:rPr lang="en-US" sz="2000" dirty="0" smtClean="0"/>
              <a:t>Change </a:t>
            </a:r>
            <a:r>
              <a:rPr lang="en-US" sz="2000" dirty="0"/>
              <a:t>television channels to see if the same warning is being repeated elsewhere </a:t>
            </a:r>
            <a:endParaRPr lang="en-US" sz="2000" dirty="0" smtClean="0"/>
          </a:p>
          <a:p>
            <a:pPr marL="285750" indent="-285750">
              <a:buFont typeface="Arial" panose="020B0604020202020204" pitchFamily="34" charset="0"/>
              <a:buChar char="•"/>
            </a:pPr>
            <a:r>
              <a:rPr lang="en-US" sz="2000" dirty="0" smtClean="0"/>
              <a:t>Try </a:t>
            </a:r>
            <a:r>
              <a:rPr lang="en-US" sz="2000" dirty="0"/>
              <a:t>to call friends and family to see if others have heard the same messages </a:t>
            </a:r>
            <a:endParaRPr lang="en-US" sz="2000" dirty="0" smtClean="0"/>
          </a:p>
          <a:p>
            <a:pPr marL="285750" indent="-285750">
              <a:buFont typeface="Arial" panose="020B0604020202020204" pitchFamily="34" charset="0"/>
              <a:buChar char="•"/>
            </a:pPr>
            <a:r>
              <a:rPr lang="en-US" sz="2000" dirty="0" smtClean="0"/>
              <a:t>Turn </a:t>
            </a:r>
            <a:r>
              <a:rPr lang="en-US" sz="2000" dirty="0"/>
              <a:t>to a known and credible local leader for advice </a:t>
            </a:r>
            <a:endParaRPr lang="en-US" sz="2000" dirty="0" smtClean="0"/>
          </a:p>
          <a:p>
            <a:pPr marL="285750" indent="-285750">
              <a:buFont typeface="Arial" panose="020B0604020202020204" pitchFamily="34" charset="0"/>
              <a:buChar char="•"/>
            </a:pPr>
            <a:r>
              <a:rPr lang="en-US" sz="2000" dirty="0" smtClean="0"/>
              <a:t>Check </a:t>
            </a:r>
            <a:r>
              <a:rPr lang="en-US" sz="2000" dirty="0"/>
              <a:t>multiple social media channels to see what our contacts are </a:t>
            </a:r>
            <a:r>
              <a:rPr lang="en-US" sz="2000" dirty="0" smtClean="0"/>
              <a:t>saying. </a:t>
            </a:r>
          </a:p>
          <a:p>
            <a:endParaRPr lang="en-US" sz="2000" dirty="0"/>
          </a:p>
          <a:p>
            <a:r>
              <a:rPr lang="en-US" sz="2000" dirty="0" smtClean="0"/>
              <a:t>In </a:t>
            </a:r>
            <a:r>
              <a:rPr lang="en-US" sz="2000" dirty="0"/>
              <a:t>cases where evacuation is recommended, we tend to watch to see if our neighbors are evacuating before we make our decision. This confirmation first—before we take action—is very common in a </a:t>
            </a:r>
            <a:r>
              <a:rPr lang="en-US" sz="2000" dirty="0" smtClean="0"/>
              <a:t>crisis.</a:t>
            </a:r>
            <a:endParaRPr lang="en-US" sz="2000" dirty="0"/>
          </a:p>
        </p:txBody>
      </p:sp>
    </p:spTree>
    <p:extLst>
      <p:ext uri="{BB962C8B-B14F-4D97-AF65-F5344CB8AC3E}">
        <p14:creationId xmlns:p14="http://schemas.microsoft.com/office/powerpoint/2010/main" val="174705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10536</TotalTime>
  <Words>1434</Words>
  <Application>Microsoft Office PowerPoint</Application>
  <PresentationFormat>On-screen Show (4:3)</PresentationFormat>
  <Paragraphs>186</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Arial-BoldMT</vt:lpstr>
      <vt:lpstr>Calibri</vt:lpstr>
      <vt:lpstr>NeMed_Presentation</vt:lpstr>
      <vt:lpstr>Crisis and Emergency Risk Communication</vt:lpstr>
      <vt:lpstr>The Basics</vt:lpstr>
      <vt:lpstr>Common  Communication Failures</vt:lpstr>
      <vt:lpstr>Fake News?</vt:lpstr>
      <vt:lpstr>BP Case Study</vt:lpstr>
      <vt:lpstr>Four Ways People Process Information during a Crisis</vt:lpstr>
      <vt:lpstr>We simplify messages</vt:lpstr>
      <vt:lpstr>We hold on to current beliefs</vt:lpstr>
      <vt:lpstr>We look for additional information and opinions</vt:lpstr>
      <vt:lpstr>We believe the first message</vt:lpstr>
      <vt:lpstr>Message Mapping</vt:lpstr>
      <vt:lpstr>Situation: Cholera Outbreak</vt:lpstr>
      <vt:lpstr>Step 1</vt:lpstr>
      <vt:lpstr>Step 2</vt:lpstr>
      <vt:lpstr>PowerPoint Presentation</vt:lpstr>
      <vt:lpstr>Step 4</vt:lpstr>
      <vt:lpstr>Principles to Guide Key Message Development</vt:lpstr>
      <vt:lpstr>Step 5</vt:lpstr>
      <vt:lpstr>Step 6 </vt:lpstr>
      <vt:lpstr>Step 7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Keith Hansen</cp:lastModifiedBy>
  <cp:revision>64</cp:revision>
  <dcterms:created xsi:type="dcterms:W3CDTF">2014-09-17T15:14:42Z</dcterms:created>
  <dcterms:modified xsi:type="dcterms:W3CDTF">2019-03-20T02:19:39Z</dcterms:modified>
</cp:coreProperties>
</file>